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 id="270" r:id="rId17"/>
    <p:sldId id="271" r:id="rId18"/>
    <p:sldId id="273" r:id="rId19"/>
    <p:sldId id="274" r:id="rId20"/>
    <p:sldId id="275" r:id="rId21"/>
    <p:sldId id="276" r:id="rId22"/>
    <p:sldId id="277" r:id="rId23"/>
    <p:sldId id="278" r:id="rId24"/>
    <p:sldId id="279" r:id="rId25"/>
    <p:sldId id="280" r:id="rId26"/>
    <p:sldId id="281" r:id="rId27"/>
    <p:sldId id="282" r:id="rId28"/>
    <p:sldId id="286" r:id="rId29"/>
    <p:sldId id="283" r:id="rId30"/>
    <p:sldId id="284" r:id="rId31"/>
    <p:sldId id="285" r:id="rId32"/>
    <p:sldId id="287" r:id="rId33"/>
    <p:sldId id="288" r:id="rId34"/>
    <p:sldId id="289" r:id="rId35"/>
    <p:sldId id="29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660"/>
  </p:normalViewPr>
  <p:slideViewPr>
    <p:cSldViewPr snapToGrid="0">
      <p:cViewPr varScale="1">
        <p:scale>
          <a:sx n="108" d="100"/>
          <a:sy n="108" d="100"/>
        </p:scale>
        <p:origin x="76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69C2FA-809E-40D8-B1B7-57CC7CDD0AAE}" type="datetimeFigureOut">
              <a:rPr lang="es-MX" smtClean="0"/>
              <a:t>30/07/2026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7469BD-8ACE-4B13-AD8B-078E7C2B02AD}" type="slidenum">
              <a:rPr lang="es-MX" smtClean="0"/>
              <a:t>‹Nº›</a:t>
            </a:fld>
            <a:endParaRPr lang="es-MX"/>
          </a:p>
        </p:txBody>
      </p:sp>
    </p:spTree>
    <p:extLst>
      <p:ext uri="{BB962C8B-B14F-4D97-AF65-F5344CB8AC3E}">
        <p14:creationId xmlns:p14="http://schemas.microsoft.com/office/powerpoint/2010/main" val="2798651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B87469BD-8ACE-4B13-AD8B-078E7C2B02AD}" type="slidenum">
              <a:rPr lang="es-MX" smtClean="0"/>
              <a:t>9</a:t>
            </a:fld>
            <a:endParaRPr lang="es-MX"/>
          </a:p>
        </p:txBody>
      </p:sp>
    </p:spTree>
    <p:extLst>
      <p:ext uri="{BB962C8B-B14F-4D97-AF65-F5344CB8AC3E}">
        <p14:creationId xmlns:p14="http://schemas.microsoft.com/office/powerpoint/2010/main" val="3545775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78253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063746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31472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754126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89530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666369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2423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820884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92820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443313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997593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920064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105917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226151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715492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405733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7/30/2026</a:t>
            </a:fld>
            <a:endParaRPr lang="en-US" dirty="0"/>
          </a:p>
        </p:txBody>
      </p:sp>
    </p:spTree>
    <p:extLst>
      <p:ext uri="{BB962C8B-B14F-4D97-AF65-F5344CB8AC3E}">
        <p14:creationId xmlns:p14="http://schemas.microsoft.com/office/powerpoint/2010/main" val="1013572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7/30/2026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894940088"/>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9hYm9EMyzGI" TargetMode="External"/><Relationship Id="rId2" Type="http://schemas.openxmlformats.org/officeDocument/2006/relationships/hyperlink" Target="https://www.youtube.com/watch?v=guJ-CwdglIY" TargetMode="Externa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hyperlink" Target="https://www.youtube.com/watch?v=-_76jlSaMZ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540203-EA69-4717-F72F-A84A189E950D}"/>
              </a:ext>
            </a:extLst>
          </p:cNvPr>
          <p:cNvSpPr>
            <a:spLocks noGrp="1"/>
          </p:cNvSpPr>
          <p:nvPr>
            <p:ph type="ctrTitle"/>
          </p:nvPr>
        </p:nvSpPr>
        <p:spPr>
          <a:xfrm>
            <a:off x="1776875" y="3175613"/>
            <a:ext cx="8689976" cy="2509213"/>
          </a:xfrm>
        </p:spPr>
        <p:txBody>
          <a:bodyPr>
            <a:normAutofit/>
          </a:bodyPr>
          <a:lstStyle/>
          <a:p>
            <a:pPr algn="ctr"/>
            <a:r>
              <a:rPr lang="es-MX" sz="6000" b="1" dirty="0">
                <a:solidFill>
                  <a:schemeClr val="accent2">
                    <a:lumMod val="75000"/>
                  </a:schemeClr>
                </a:solidFill>
              </a:rPr>
              <a:t>Higiene y confort</a:t>
            </a:r>
          </a:p>
        </p:txBody>
      </p:sp>
      <p:pic>
        <p:nvPicPr>
          <p:cNvPr id="1026" name="Picture 2" descr="HIGIENE Y CONFORT DEL PACIENTE">
            <a:extLst>
              <a:ext uri="{FF2B5EF4-FFF2-40B4-BE49-F238E27FC236}">
                <a16:creationId xmlns:a16="http://schemas.microsoft.com/office/drawing/2014/main" id="{6D31B210-6124-3284-7AC1-14CDAC8DA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947"/>
          <a:stretch/>
        </p:blipFill>
        <p:spPr bwMode="auto">
          <a:xfrm>
            <a:off x="2687893" y="417252"/>
            <a:ext cx="6816213" cy="429848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098FBEBC-9EFA-FF34-5E5C-DF99B2A40C0F}"/>
              </a:ext>
            </a:extLst>
          </p:cNvPr>
          <p:cNvPicPr>
            <a:picLocks noChangeAspect="1"/>
          </p:cNvPicPr>
          <p:nvPr/>
        </p:nvPicPr>
        <p:blipFill>
          <a:blip r:embed="rId3"/>
          <a:stretch>
            <a:fillRect/>
          </a:stretch>
        </p:blipFill>
        <p:spPr>
          <a:xfrm>
            <a:off x="10466851" y="6032980"/>
            <a:ext cx="1411962" cy="749560"/>
          </a:xfrm>
          <a:prstGeom prst="rect">
            <a:avLst/>
          </a:prstGeom>
        </p:spPr>
      </p:pic>
    </p:spTree>
    <p:extLst>
      <p:ext uri="{BB962C8B-B14F-4D97-AF65-F5344CB8AC3E}">
        <p14:creationId xmlns:p14="http://schemas.microsoft.com/office/powerpoint/2010/main" val="28994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D67E8F-FBCB-BCAA-0C47-CC2B75571B49}"/>
              </a:ext>
            </a:extLst>
          </p:cNvPr>
          <p:cNvSpPr>
            <a:spLocks noGrp="1"/>
          </p:cNvSpPr>
          <p:nvPr>
            <p:ph type="title"/>
          </p:nvPr>
        </p:nvSpPr>
        <p:spPr/>
        <p:txBody>
          <a:bodyPr/>
          <a:lstStyle/>
          <a:p>
            <a:r>
              <a:rPr lang="es-MX" sz="4000" b="1" dirty="0">
                <a:solidFill>
                  <a:schemeClr val="accent2">
                    <a:lumMod val="75000"/>
                  </a:schemeClr>
                </a:solidFill>
              </a:rPr>
              <a:t>Planeación</a:t>
            </a:r>
            <a:r>
              <a:rPr lang="es-MX" b="1" dirty="0">
                <a:solidFill>
                  <a:schemeClr val="accent2">
                    <a:lumMod val="75000"/>
                  </a:schemeClr>
                </a:solidFill>
              </a:rPr>
              <a:t>.</a:t>
            </a:r>
          </a:p>
        </p:txBody>
      </p:sp>
      <p:sp>
        <p:nvSpPr>
          <p:cNvPr id="3" name="Marcador de contenido 2">
            <a:extLst>
              <a:ext uri="{FF2B5EF4-FFF2-40B4-BE49-F238E27FC236}">
                <a16:creationId xmlns:a16="http://schemas.microsoft.com/office/drawing/2014/main" id="{CF668E01-2FA1-5631-35C8-E923C6F58D15}"/>
              </a:ext>
            </a:extLst>
          </p:cNvPr>
          <p:cNvSpPr>
            <a:spLocks noGrp="1"/>
          </p:cNvSpPr>
          <p:nvPr>
            <p:ph sz="quarter" idx="13"/>
          </p:nvPr>
        </p:nvSpPr>
        <p:spPr>
          <a:xfrm>
            <a:off x="495567" y="2009909"/>
            <a:ext cx="10459478" cy="3591901"/>
          </a:xfrm>
        </p:spPr>
        <p:txBody>
          <a:bodyPr>
            <a:normAutofit/>
          </a:bodyPr>
          <a:lstStyle/>
          <a:p>
            <a:pPr algn="just"/>
            <a:r>
              <a:rPr lang="es-MX" sz="2000" dirty="0">
                <a:latin typeface="Arial" panose="020B0604020202020204" pitchFamily="34" charset="0"/>
                <a:cs typeface="Arial" panose="020B0604020202020204" pitchFamily="34" charset="0"/>
              </a:rPr>
              <a:t>La planificación para asistir al paciente en la higiene personal comprende la consideración de las preferencias personales, la salud y las limitaciones del paciente; el mejor momento para prestar la asistencia, y el equipo, instalaciones y personal disponibles. Debe seguirse la preferencia personal (sobre cuándo y cómo bañarse, por ejemplo) mientras sea compatible con la salud del paciente y el equipo disponible. </a:t>
            </a:r>
          </a:p>
          <a:p>
            <a:pPr algn="just"/>
            <a:r>
              <a:rPr lang="es-MX" sz="2000" dirty="0">
                <a:latin typeface="Arial" panose="020B0604020202020204" pitchFamily="34" charset="0"/>
                <a:cs typeface="Arial" panose="020B0604020202020204" pitchFamily="34" charset="0"/>
              </a:rPr>
              <a:t>Otra consideración para el profesional de enfermería es evaluar el nivel de comodidad del paciente con el sexo del cuidador. El cuidado higiénico, en particular el baño, puede ser embarazoso y estresante para individuos pudorosos. Las mujeres de ciertas culturas (p. ej., hindú, iraní, coreana, árabe y navajo) suelen ser pudorosas.</a:t>
            </a:r>
          </a:p>
        </p:txBody>
      </p:sp>
      <p:pic>
        <p:nvPicPr>
          <p:cNvPr id="4" name="Imagen 3">
            <a:extLst>
              <a:ext uri="{FF2B5EF4-FFF2-40B4-BE49-F238E27FC236}">
                <a16:creationId xmlns:a16="http://schemas.microsoft.com/office/drawing/2014/main" id="{E0F182C0-0B33-8E9A-86BF-F9FC13222CAE}"/>
              </a:ext>
            </a:extLst>
          </p:cNvPr>
          <p:cNvPicPr>
            <a:picLocks noChangeAspect="1"/>
          </p:cNvPicPr>
          <p:nvPr/>
        </p:nvPicPr>
        <p:blipFill>
          <a:blip r:embed="rId2"/>
          <a:stretch>
            <a:fillRect/>
          </a:stretch>
        </p:blipFill>
        <p:spPr>
          <a:xfrm>
            <a:off x="10498707" y="5977910"/>
            <a:ext cx="1411962" cy="749560"/>
          </a:xfrm>
          <a:prstGeom prst="rect">
            <a:avLst/>
          </a:prstGeom>
        </p:spPr>
      </p:pic>
    </p:spTree>
    <p:extLst>
      <p:ext uri="{BB962C8B-B14F-4D97-AF65-F5344CB8AC3E}">
        <p14:creationId xmlns:p14="http://schemas.microsoft.com/office/powerpoint/2010/main" val="1748240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EA5E844-A89A-6E73-8EAF-F645269F2314}"/>
              </a:ext>
            </a:extLst>
          </p:cNvPr>
          <p:cNvSpPr>
            <a:spLocks noGrp="1"/>
          </p:cNvSpPr>
          <p:nvPr>
            <p:ph sz="quarter" idx="13"/>
          </p:nvPr>
        </p:nvSpPr>
        <p:spPr>
          <a:xfrm>
            <a:off x="789800" y="798066"/>
            <a:ext cx="10129734" cy="2238097"/>
          </a:xfrm>
        </p:spPr>
        <p:txBody>
          <a:bodyPr>
            <a:normAutofit/>
          </a:bodyPr>
          <a:lstStyle/>
          <a:p>
            <a:pPr algn="just"/>
            <a:r>
              <a:rPr lang="es-MX" sz="2000" dirty="0">
                <a:latin typeface="Arial" panose="020B0604020202020204" pitchFamily="34" charset="0"/>
                <a:cs typeface="Arial" panose="020B0604020202020204" pitchFamily="34" charset="0"/>
              </a:rPr>
              <a:t>Los profesionales de enfermería deben respetar el pudor personal, ya sean varones o mujeres, y proporcionar la intimidad y sensibilidad adecuadas. Si es posible, intentar proporcionar un cuidador del mismo sexo. Los profesionales de enfermería deben proporcionar la asistencia que el paciente requiera, de forma directa o delegando esta tarea en otros profesionales de enfermería.</a:t>
            </a:r>
          </a:p>
        </p:txBody>
      </p:sp>
      <p:pic>
        <p:nvPicPr>
          <p:cNvPr id="2050" name="Picture 2" descr="Higiene Y confort by mendezgene13 on emaze">
            <a:extLst>
              <a:ext uri="{FF2B5EF4-FFF2-40B4-BE49-F238E27FC236}">
                <a16:creationId xmlns:a16="http://schemas.microsoft.com/office/drawing/2014/main" id="{A002410E-1355-3BD5-E21A-A78F6A0FD5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761" y="2794983"/>
            <a:ext cx="6114477" cy="3424107"/>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6FC8A578-74B5-6E5B-8C80-D41AA410F855}"/>
              </a:ext>
            </a:extLst>
          </p:cNvPr>
          <p:cNvPicPr>
            <a:picLocks noChangeAspect="1"/>
          </p:cNvPicPr>
          <p:nvPr/>
        </p:nvPicPr>
        <p:blipFill>
          <a:blip r:embed="rId3"/>
          <a:stretch>
            <a:fillRect/>
          </a:stretch>
        </p:blipFill>
        <p:spPr>
          <a:xfrm>
            <a:off x="10534218" y="5977910"/>
            <a:ext cx="1411962" cy="749560"/>
          </a:xfrm>
          <a:prstGeom prst="rect">
            <a:avLst/>
          </a:prstGeom>
        </p:spPr>
      </p:pic>
    </p:spTree>
    <p:extLst>
      <p:ext uri="{BB962C8B-B14F-4D97-AF65-F5344CB8AC3E}">
        <p14:creationId xmlns:p14="http://schemas.microsoft.com/office/powerpoint/2010/main" val="2878330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F8DEDE-2853-1E91-8C9B-3D631CD659CC}"/>
              </a:ext>
            </a:extLst>
          </p:cNvPr>
          <p:cNvSpPr>
            <a:spLocks noGrp="1"/>
          </p:cNvSpPr>
          <p:nvPr>
            <p:ph type="title"/>
          </p:nvPr>
        </p:nvSpPr>
        <p:spPr/>
        <p:txBody>
          <a:bodyPr>
            <a:normAutofit/>
          </a:bodyPr>
          <a:lstStyle/>
          <a:p>
            <a:r>
              <a:rPr lang="es-MX" sz="4000" b="1" dirty="0">
                <a:solidFill>
                  <a:schemeClr val="accent2">
                    <a:lumMod val="75000"/>
                  </a:schemeClr>
                </a:solidFill>
              </a:rPr>
              <a:t>Confort: Concepto.</a:t>
            </a:r>
          </a:p>
        </p:txBody>
      </p:sp>
      <p:sp>
        <p:nvSpPr>
          <p:cNvPr id="3" name="Marcador de contenido 2">
            <a:extLst>
              <a:ext uri="{FF2B5EF4-FFF2-40B4-BE49-F238E27FC236}">
                <a16:creationId xmlns:a16="http://schemas.microsoft.com/office/drawing/2014/main" id="{FF50B8F8-A3D8-B1B5-4CCC-50FAA5F7B92C}"/>
              </a:ext>
            </a:extLst>
          </p:cNvPr>
          <p:cNvSpPr>
            <a:spLocks noGrp="1"/>
          </p:cNvSpPr>
          <p:nvPr>
            <p:ph sz="quarter" idx="13"/>
          </p:nvPr>
        </p:nvSpPr>
        <p:spPr>
          <a:xfrm>
            <a:off x="677334" y="1930400"/>
            <a:ext cx="10014638" cy="2070168"/>
          </a:xfrm>
        </p:spPr>
        <p:txBody>
          <a:bodyPr>
            <a:normAutofit/>
          </a:bodyPr>
          <a:lstStyle/>
          <a:p>
            <a:pPr algn="just"/>
            <a:r>
              <a:rPr lang="es-MX" sz="2000" b="0" i="0" dirty="0">
                <a:solidFill>
                  <a:srgbClr val="000000"/>
                </a:solidFill>
                <a:effectLst/>
                <a:latin typeface="Arial" panose="020B0604020202020204" pitchFamily="34" charset="0"/>
                <a:cs typeface="Arial" panose="020B0604020202020204" pitchFamily="34" charset="0"/>
              </a:rPr>
              <a:t>El confort está determinado por atributos que se enmarcan en las acciones de la familia, de enfermería y del personal de salud en general, hacia el mantenimiento del bienestar y la recuperación de la condición del paciente. En especial, las acciones de la familia para favorecer el confort son el acompañamiento y cercanía durante la estancia.</a:t>
            </a:r>
            <a:endParaRPr lang="es-MX" sz="2000" dirty="0">
              <a:latin typeface="Arial" panose="020B0604020202020204" pitchFamily="34" charset="0"/>
              <a:cs typeface="Arial" panose="020B0604020202020204" pitchFamily="34" charset="0"/>
            </a:endParaRPr>
          </a:p>
        </p:txBody>
      </p:sp>
      <p:pic>
        <p:nvPicPr>
          <p:cNvPr id="1026" name="Picture 2" descr="Las enfermeras de Zaragoza defienden la necesidad de dotar a usuarios y  familiares del mayor confort y autonomía en el final de su vida - Noticias  de enfermería y salud">
            <a:extLst>
              <a:ext uri="{FF2B5EF4-FFF2-40B4-BE49-F238E27FC236}">
                <a16:creationId xmlns:a16="http://schemas.microsoft.com/office/drawing/2014/main" id="{06A18D59-A5EE-74E6-22C6-DAC8E43A5A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550" y="3690163"/>
            <a:ext cx="4344900" cy="243314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82D6B2CD-CEBB-494E-90AF-782DEC651893}"/>
              </a:ext>
            </a:extLst>
          </p:cNvPr>
          <p:cNvPicPr>
            <a:picLocks noChangeAspect="1"/>
          </p:cNvPicPr>
          <p:nvPr/>
        </p:nvPicPr>
        <p:blipFill>
          <a:blip r:embed="rId3"/>
          <a:stretch>
            <a:fillRect/>
          </a:stretch>
        </p:blipFill>
        <p:spPr>
          <a:xfrm>
            <a:off x="10534218" y="5977910"/>
            <a:ext cx="1411962" cy="749560"/>
          </a:xfrm>
          <a:prstGeom prst="rect">
            <a:avLst/>
          </a:prstGeom>
        </p:spPr>
      </p:pic>
    </p:spTree>
    <p:extLst>
      <p:ext uri="{BB962C8B-B14F-4D97-AF65-F5344CB8AC3E}">
        <p14:creationId xmlns:p14="http://schemas.microsoft.com/office/powerpoint/2010/main" val="3280674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12ECA5-4B4A-58D8-09FB-7A90B812611D}"/>
              </a:ext>
            </a:extLst>
          </p:cNvPr>
          <p:cNvSpPr>
            <a:spLocks noGrp="1"/>
          </p:cNvSpPr>
          <p:nvPr>
            <p:ph type="title"/>
          </p:nvPr>
        </p:nvSpPr>
        <p:spPr>
          <a:xfrm>
            <a:off x="677334" y="609600"/>
            <a:ext cx="7401346" cy="926237"/>
          </a:xfrm>
        </p:spPr>
        <p:txBody>
          <a:bodyPr/>
          <a:lstStyle/>
          <a:p>
            <a:r>
              <a:rPr lang="es-MX" b="1" dirty="0">
                <a:solidFill>
                  <a:schemeClr val="accent2">
                    <a:lumMod val="75000"/>
                  </a:schemeClr>
                </a:solidFill>
              </a:rPr>
              <a:t>Acciones asociadas al confort.</a:t>
            </a:r>
          </a:p>
        </p:txBody>
      </p:sp>
      <p:pic>
        <p:nvPicPr>
          <p:cNvPr id="3074" name="Picture 2">
            <a:extLst>
              <a:ext uri="{FF2B5EF4-FFF2-40B4-BE49-F238E27FC236}">
                <a16:creationId xmlns:a16="http://schemas.microsoft.com/office/drawing/2014/main" id="{F501B3F4-F0EE-0821-5CCD-B277642F84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7" t="10611" r="23309" b="57619"/>
          <a:stretch/>
        </p:blipFill>
        <p:spPr bwMode="auto">
          <a:xfrm>
            <a:off x="913774" y="1794758"/>
            <a:ext cx="10364451" cy="379476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C994B079-67AB-9CAB-A269-387E2DA46484}"/>
              </a:ext>
            </a:extLst>
          </p:cNvPr>
          <p:cNvPicPr>
            <a:picLocks noChangeAspect="1"/>
          </p:cNvPicPr>
          <p:nvPr/>
        </p:nvPicPr>
        <p:blipFill>
          <a:blip r:embed="rId3"/>
          <a:stretch>
            <a:fillRect/>
          </a:stretch>
        </p:blipFill>
        <p:spPr>
          <a:xfrm>
            <a:off x="10534218" y="5977910"/>
            <a:ext cx="1411962" cy="749560"/>
          </a:xfrm>
          <a:prstGeom prst="rect">
            <a:avLst/>
          </a:prstGeom>
        </p:spPr>
      </p:pic>
    </p:spTree>
    <p:extLst>
      <p:ext uri="{BB962C8B-B14F-4D97-AF65-F5344CB8AC3E}">
        <p14:creationId xmlns:p14="http://schemas.microsoft.com/office/powerpoint/2010/main" val="4071197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B27FE1FF-3339-D96B-C745-987A82A86B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667" r="23089" b="1877"/>
          <a:stretch/>
        </p:blipFill>
        <p:spPr bwMode="auto">
          <a:xfrm>
            <a:off x="1349872" y="267286"/>
            <a:ext cx="9200897" cy="5972197"/>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11CEEF7A-3CC1-98D9-4819-C32F6E42B824}"/>
              </a:ext>
            </a:extLst>
          </p:cNvPr>
          <p:cNvPicPr>
            <a:picLocks noChangeAspect="1"/>
          </p:cNvPicPr>
          <p:nvPr/>
        </p:nvPicPr>
        <p:blipFill>
          <a:blip r:embed="rId3"/>
          <a:stretch>
            <a:fillRect/>
          </a:stretch>
        </p:blipFill>
        <p:spPr>
          <a:xfrm>
            <a:off x="10534218" y="5977910"/>
            <a:ext cx="1411962" cy="749560"/>
          </a:xfrm>
          <a:prstGeom prst="rect">
            <a:avLst/>
          </a:prstGeom>
        </p:spPr>
      </p:pic>
    </p:spTree>
    <p:extLst>
      <p:ext uri="{BB962C8B-B14F-4D97-AF65-F5344CB8AC3E}">
        <p14:creationId xmlns:p14="http://schemas.microsoft.com/office/powerpoint/2010/main" val="2345736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854584-5B06-D3C6-5D47-BD6C7D538C95}"/>
              </a:ext>
            </a:extLst>
          </p:cNvPr>
          <p:cNvSpPr>
            <a:spLocks noGrp="1"/>
          </p:cNvSpPr>
          <p:nvPr>
            <p:ph type="ctrTitle"/>
          </p:nvPr>
        </p:nvSpPr>
        <p:spPr>
          <a:xfrm>
            <a:off x="1094125" y="635779"/>
            <a:ext cx="9688020" cy="1450473"/>
          </a:xfrm>
        </p:spPr>
        <p:txBody>
          <a:bodyPr/>
          <a:lstStyle/>
          <a:p>
            <a:r>
              <a:rPr lang="es-MX" sz="4000" b="1" dirty="0">
                <a:solidFill>
                  <a:schemeClr val="accent2">
                    <a:lumMod val="75000"/>
                  </a:schemeClr>
                </a:solidFill>
              </a:rPr>
              <a:t>Qué acciones realizamos para satisfacer las necesidades del paciente?</a:t>
            </a:r>
          </a:p>
        </p:txBody>
      </p:sp>
      <p:pic>
        <p:nvPicPr>
          <p:cNvPr id="5122" name="Picture 2" descr="Medidas de higiene y comodidad by Valentina Henao on Prezi">
            <a:extLst>
              <a:ext uri="{FF2B5EF4-FFF2-40B4-BE49-F238E27FC236}">
                <a16:creationId xmlns:a16="http://schemas.microsoft.com/office/drawing/2014/main" id="{179C07D0-DFEC-96EC-4AB1-BE23E179A4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479" y="2533885"/>
            <a:ext cx="6557042" cy="368833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96AB7AA5-8924-260B-1240-F2B886BE892F}"/>
              </a:ext>
            </a:extLst>
          </p:cNvPr>
          <p:cNvPicPr>
            <a:picLocks noChangeAspect="1"/>
          </p:cNvPicPr>
          <p:nvPr/>
        </p:nvPicPr>
        <p:blipFill>
          <a:blip r:embed="rId3"/>
          <a:stretch>
            <a:fillRect/>
          </a:stretch>
        </p:blipFill>
        <p:spPr>
          <a:xfrm>
            <a:off x="10534218" y="5977910"/>
            <a:ext cx="1411962" cy="749560"/>
          </a:xfrm>
          <a:prstGeom prst="rect">
            <a:avLst/>
          </a:prstGeom>
        </p:spPr>
      </p:pic>
    </p:spTree>
    <p:extLst>
      <p:ext uri="{BB962C8B-B14F-4D97-AF65-F5344CB8AC3E}">
        <p14:creationId xmlns:p14="http://schemas.microsoft.com/office/powerpoint/2010/main" val="938287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240100-AEF3-B439-D43C-DD9AE1D8A2DE}"/>
              </a:ext>
            </a:extLst>
          </p:cNvPr>
          <p:cNvSpPr>
            <a:spLocks noGrp="1"/>
          </p:cNvSpPr>
          <p:nvPr>
            <p:ph type="title"/>
          </p:nvPr>
        </p:nvSpPr>
        <p:spPr>
          <a:xfrm>
            <a:off x="748356" y="973584"/>
            <a:ext cx="1808414" cy="916744"/>
          </a:xfrm>
        </p:spPr>
        <p:txBody>
          <a:bodyPr>
            <a:normAutofit/>
          </a:bodyPr>
          <a:lstStyle/>
          <a:p>
            <a:r>
              <a:rPr lang="es-MX" sz="4000" b="1" dirty="0">
                <a:solidFill>
                  <a:schemeClr val="accent2">
                    <a:lumMod val="75000"/>
                  </a:schemeClr>
                </a:solidFill>
              </a:rPr>
              <a:t>Baño.</a:t>
            </a:r>
          </a:p>
        </p:txBody>
      </p:sp>
      <p:sp>
        <p:nvSpPr>
          <p:cNvPr id="3" name="Marcador de contenido 2">
            <a:extLst>
              <a:ext uri="{FF2B5EF4-FFF2-40B4-BE49-F238E27FC236}">
                <a16:creationId xmlns:a16="http://schemas.microsoft.com/office/drawing/2014/main" id="{A9FC28F1-624C-D326-8A83-451296F7653A}"/>
              </a:ext>
            </a:extLst>
          </p:cNvPr>
          <p:cNvSpPr>
            <a:spLocks noGrp="1"/>
          </p:cNvSpPr>
          <p:nvPr>
            <p:ph sz="quarter" idx="13"/>
          </p:nvPr>
        </p:nvSpPr>
        <p:spPr>
          <a:xfrm>
            <a:off x="285862" y="2313417"/>
            <a:ext cx="5543297" cy="2684712"/>
          </a:xfrm>
        </p:spPr>
        <p:txBody>
          <a:bodyPr>
            <a:normAutofit/>
          </a:bodyPr>
          <a:lstStyle/>
          <a:p>
            <a:pPr algn="just"/>
            <a:r>
              <a:rPr lang="es-MX" sz="2000" dirty="0">
                <a:solidFill>
                  <a:srgbClr val="001D35"/>
                </a:solidFill>
                <a:latin typeface="Arial" panose="020B0604020202020204" pitchFamily="34" charset="0"/>
                <a:cs typeface="Arial" panose="020B0604020202020204" pitchFamily="34" charset="0"/>
              </a:rPr>
              <a:t>E</a:t>
            </a:r>
            <a:r>
              <a:rPr lang="es-MX" sz="2000" b="0" i="0" dirty="0">
                <a:solidFill>
                  <a:srgbClr val="001D35"/>
                </a:solidFill>
                <a:effectLst/>
                <a:latin typeface="Arial" panose="020B0604020202020204" pitchFamily="34" charset="0"/>
                <a:cs typeface="Arial" panose="020B0604020202020204" pitchFamily="34" charset="0"/>
              </a:rPr>
              <a:t>s un procedimiento fundamental en la atención de enfermería que tiene como objetivo proporcionar aseo corporal y comodidad al paciente. Este proceso incluye la limpieza de la superficie corporal y mucosas externas, con el fin de prevenir infecciones, lesiones de piel y alteraciones hemodinámicas. </a:t>
            </a:r>
            <a:endParaRPr lang="es-MX" sz="2000" dirty="0">
              <a:latin typeface="Arial" panose="020B0604020202020204" pitchFamily="34" charset="0"/>
              <a:cs typeface="Arial" panose="020B0604020202020204" pitchFamily="34" charset="0"/>
            </a:endParaRPr>
          </a:p>
        </p:txBody>
      </p:sp>
      <p:pic>
        <p:nvPicPr>
          <p:cNvPr id="6146" name="Picture 2" descr="Baño de paciente en cama">
            <a:extLst>
              <a:ext uri="{FF2B5EF4-FFF2-40B4-BE49-F238E27FC236}">
                <a16:creationId xmlns:a16="http://schemas.microsoft.com/office/drawing/2014/main" id="{7231A7E8-0D3B-D8F0-A59F-75AF87D497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8951" y="1526344"/>
            <a:ext cx="5927187" cy="3805311"/>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DDEBEDE7-3DD4-E9D6-0147-EAD930342116}"/>
              </a:ext>
            </a:extLst>
          </p:cNvPr>
          <p:cNvPicPr>
            <a:picLocks noChangeAspect="1"/>
          </p:cNvPicPr>
          <p:nvPr/>
        </p:nvPicPr>
        <p:blipFill>
          <a:blip r:embed="rId3"/>
          <a:stretch>
            <a:fillRect/>
          </a:stretch>
        </p:blipFill>
        <p:spPr>
          <a:xfrm>
            <a:off x="10427686" y="5942399"/>
            <a:ext cx="1411962" cy="749560"/>
          </a:xfrm>
          <a:prstGeom prst="rect">
            <a:avLst/>
          </a:prstGeom>
        </p:spPr>
      </p:pic>
    </p:spTree>
    <p:extLst>
      <p:ext uri="{BB962C8B-B14F-4D97-AF65-F5344CB8AC3E}">
        <p14:creationId xmlns:p14="http://schemas.microsoft.com/office/powerpoint/2010/main" val="1668609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B2D473-615A-24FE-97C1-14326A960976}"/>
              </a:ext>
            </a:extLst>
          </p:cNvPr>
          <p:cNvSpPr>
            <a:spLocks noGrp="1"/>
          </p:cNvSpPr>
          <p:nvPr>
            <p:ph type="title"/>
          </p:nvPr>
        </p:nvSpPr>
        <p:spPr/>
        <p:txBody>
          <a:bodyPr>
            <a:normAutofit/>
          </a:bodyPr>
          <a:lstStyle/>
          <a:p>
            <a:r>
              <a:rPr lang="es-MX" sz="4000" b="1" dirty="0">
                <a:solidFill>
                  <a:schemeClr val="accent2">
                    <a:lumMod val="75000"/>
                  </a:schemeClr>
                </a:solidFill>
              </a:rPr>
              <a:t>Tipos de baño</a:t>
            </a:r>
          </a:p>
        </p:txBody>
      </p:sp>
      <p:sp>
        <p:nvSpPr>
          <p:cNvPr id="3" name="Marcador de contenido 2">
            <a:extLst>
              <a:ext uri="{FF2B5EF4-FFF2-40B4-BE49-F238E27FC236}">
                <a16:creationId xmlns:a16="http://schemas.microsoft.com/office/drawing/2014/main" id="{E61BE6A0-2F81-27BB-1FE9-CA6F0BB95404}"/>
              </a:ext>
            </a:extLst>
          </p:cNvPr>
          <p:cNvSpPr>
            <a:spLocks noGrp="1"/>
          </p:cNvSpPr>
          <p:nvPr>
            <p:ph sz="quarter" idx="13"/>
          </p:nvPr>
        </p:nvSpPr>
        <p:spPr>
          <a:xfrm>
            <a:off x="913774" y="1888791"/>
            <a:ext cx="9916983" cy="3970472"/>
          </a:xfrm>
        </p:spPr>
        <p:txBody>
          <a:bodyPr>
            <a:normAutofit/>
          </a:bodyPr>
          <a:lstStyle/>
          <a:p>
            <a:pPr algn="just"/>
            <a:r>
              <a:rPr lang="es-MX" sz="2000" b="1" dirty="0">
                <a:latin typeface="Arial" panose="020B0604020202020204" pitchFamily="34" charset="0"/>
                <a:cs typeface="Arial" panose="020B0604020202020204" pitchFamily="34" charset="0"/>
              </a:rPr>
              <a:t>Baño en cama. </a:t>
            </a:r>
            <a:r>
              <a:rPr lang="es-MX" sz="2000" dirty="0">
                <a:latin typeface="Arial" panose="020B0604020202020204" pitchFamily="34" charset="0"/>
                <a:cs typeface="Arial" panose="020B0604020202020204" pitchFamily="34" charset="0"/>
              </a:rPr>
              <a:t>Es aquel procedimiento de aseo general del paciente mediana o totalmente dependiente, que, por su condición, no tiene indicación de levantarse por mínimo esfuerzo de éste. Por lo cual se realiza el baño en la unidad del paciente. </a:t>
            </a:r>
          </a:p>
          <a:p>
            <a:pPr algn="just"/>
            <a:r>
              <a:rPr lang="es-MX" sz="2000" b="1" dirty="0">
                <a:latin typeface="Arial" panose="020B0604020202020204" pitchFamily="34" charset="0"/>
                <a:cs typeface="Arial" panose="020B0604020202020204" pitchFamily="34" charset="0"/>
              </a:rPr>
              <a:t>Baño en ducha</a:t>
            </a:r>
            <a:r>
              <a:rPr lang="es-MX" sz="2000" dirty="0">
                <a:latin typeface="Arial" panose="020B0604020202020204" pitchFamily="34" charset="0"/>
                <a:cs typeface="Arial" panose="020B0604020202020204" pitchFamily="34" charset="0"/>
              </a:rPr>
              <a:t>. Esta técnica se realiza en aquel paciente con un grado de independencia mayor, de acuerdo al estado del paciente debe ser acompañado, o al menos supervisar el baño. Entrar y salir de la ducha del baño suele ser una maniobra en que el paciente requiera de ayuda, o al menos indicarle las medidas de seguridad con que cuenta la institución (manillas laterales). Se debe facilitar el material necesario y comprobar que la ducha está en las debidas condiciones de higiene y seguridad</a:t>
            </a:r>
          </a:p>
        </p:txBody>
      </p:sp>
      <p:pic>
        <p:nvPicPr>
          <p:cNvPr id="4" name="Imagen 3">
            <a:extLst>
              <a:ext uri="{FF2B5EF4-FFF2-40B4-BE49-F238E27FC236}">
                <a16:creationId xmlns:a16="http://schemas.microsoft.com/office/drawing/2014/main" id="{340077AA-AF20-36CD-93BF-B650016481EC}"/>
              </a:ext>
            </a:extLst>
          </p:cNvPr>
          <p:cNvPicPr>
            <a:picLocks noChangeAspect="1"/>
          </p:cNvPicPr>
          <p:nvPr/>
        </p:nvPicPr>
        <p:blipFill>
          <a:blip r:embed="rId2"/>
          <a:stretch>
            <a:fillRect/>
          </a:stretch>
        </p:blipFill>
        <p:spPr>
          <a:xfrm>
            <a:off x="10427686" y="5942399"/>
            <a:ext cx="1411962" cy="749560"/>
          </a:xfrm>
          <a:prstGeom prst="rect">
            <a:avLst/>
          </a:prstGeom>
        </p:spPr>
      </p:pic>
    </p:spTree>
    <p:extLst>
      <p:ext uri="{BB962C8B-B14F-4D97-AF65-F5344CB8AC3E}">
        <p14:creationId xmlns:p14="http://schemas.microsoft.com/office/powerpoint/2010/main" val="1455664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8CFD378-C349-40C3-99A4-53C8BA079C6A}"/>
              </a:ext>
            </a:extLst>
          </p:cNvPr>
          <p:cNvSpPr>
            <a:spLocks noGrp="1"/>
          </p:cNvSpPr>
          <p:nvPr>
            <p:ph sz="quarter" idx="13"/>
          </p:nvPr>
        </p:nvSpPr>
        <p:spPr>
          <a:xfrm>
            <a:off x="527390" y="929319"/>
            <a:ext cx="10363826" cy="2763791"/>
          </a:xfrm>
        </p:spPr>
        <p:txBody>
          <a:bodyPr>
            <a:normAutofit/>
          </a:bodyPr>
          <a:lstStyle/>
          <a:p>
            <a:pPr algn="just"/>
            <a:r>
              <a:rPr lang="es-MX" sz="2000" b="1" dirty="0">
                <a:latin typeface="Arial" panose="020B0604020202020204" pitchFamily="34" charset="0"/>
                <a:cs typeface="Arial" panose="020B0604020202020204" pitchFamily="34" charset="0"/>
              </a:rPr>
              <a:t>Baño en tina</a:t>
            </a:r>
            <a:r>
              <a:rPr lang="es-MX" sz="2000" dirty="0">
                <a:latin typeface="Arial" panose="020B0604020202020204" pitchFamily="34" charset="0"/>
                <a:cs typeface="Arial" panose="020B0604020202020204" pitchFamily="34" charset="0"/>
              </a:rPr>
              <a:t>. Es el baño </a:t>
            </a:r>
            <a:r>
              <a:rPr lang="es-MX" sz="2000" b="1" dirty="0">
                <a:latin typeface="Arial" panose="020B0604020202020204" pitchFamily="34" charset="0"/>
                <a:cs typeface="Arial" panose="020B0604020202020204" pitchFamily="34" charset="0"/>
              </a:rPr>
              <a:t>de inmersión </a:t>
            </a:r>
            <a:r>
              <a:rPr lang="es-MX" sz="2000" dirty="0">
                <a:latin typeface="Arial" panose="020B0604020202020204" pitchFamily="34" charset="0"/>
                <a:cs typeface="Arial" panose="020B0604020202020204" pitchFamily="34" charset="0"/>
              </a:rPr>
              <a:t>que se realiza en una tina, pudiendo ser de higiene y con fines terapéuticos, cuando lo permite y lo requiere el paciente. El grado de asistencia que ofrece el técnico en enfermería dependerá de la capacidad del paciente. </a:t>
            </a:r>
          </a:p>
          <a:p>
            <a:pPr algn="just"/>
            <a:r>
              <a:rPr lang="es-MX" sz="2000" b="1" dirty="0">
                <a:latin typeface="Arial" panose="020B0604020202020204" pitchFamily="34" charset="0"/>
                <a:cs typeface="Arial" panose="020B0604020202020204" pitchFamily="34" charset="0"/>
              </a:rPr>
              <a:t>Lavado de cabello en cama</a:t>
            </a:r>
            <a:r>
              <a:rPr lang="es-MX" sz="2000" dirty="0">
                <a:latin typeface="Arial" panose="020B0604020202020204" pitchFamily="34" charset="0"/>
                <a:cs typeface="Arial" panose="020B0604020202020204" pitchFamily="34" charset="0"/>
              </a:rPr>
              <a:t>. La higiene no es completa sino se realiza un baño que incorpore el lavado de cabello, esta técnica se realiza una vez que el paciente se encuentre abrigado, y no realizarlo junto al baño (ya que el tiempo de exposición del paciente se prolonga). </a:t>
            </a:r>
          </a:p>
        </p:txBody>
      </p:sp>
      <p:pic>
        <p:nvPicPr>
          <p:cNvPr id="7170" name="Picture 2" descr="Higiene y Confort">
            <a:extLst>
              <a:ext uri="{FF2B5EF4-FFF2-40B4-BE49-F238E27FC236}">
                <a16:creationId xmlns:a16="http://schemas.microsoft.com/office/drawing/2014/main" id="{84EEB807-D147-37F4-B70F-0AAC2D7F7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6117" y="3693110"/>
            <a:ext cx="4579765" cy="2576118"/>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C7B1F87B-5BB9-63ED-0760-BF17927F38DA}"/>
              </a:ext>
            </a:extLst>
          </p:cNvPr>
          <p:cNvPicPr>
            <a:picLocks noChangeAspect="1"/>
          </p:cNvPicPr>
          <p:nvPr/>
        </p:nvPicPr>
        <p:blipFill>
          <a:blip r:embed="rId3"/>
          <a:stretch>
            <a:fillRect/>
          </a:stretch>
        </p:blipFill>
        <p:spPr>
          <a:xfrm>
            <a:off x="10427686" y="5942399"/>
            <a:ext cx="1411962" cy="749560"/>
          </a:xfrm>
          <a:prstGeom prst="rect">
            <a:avLst/>
          </a:prstGeom>
        </p:spPr>
      </p:pic>
    </p:spTree>
    <p:extLst>
      <p:ext uri="{BB962C8B-B14F-4D97-AF65-F5344CB8AC3E}">
        <p14:creationId xmlns:p14="http://schemas.microsoft.com/office/powerpoint/2010/main" val="444066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00B7B-7ECB-0CE4-BE70-1C7DEF0C3FA5}"/>
              </a:ext>
            </a:extLst>
          </p:cNvPr>
          <p:cNvSpPr>
            <a:spLocks noGrp="1"/>
          </p:cNvSpPr>
          <p:nvPr>
            <p:ph type="title"/>
          </p:nvPr>
        </p:nvSpPr>
        <p:spPr>
          <a:xfrm>
            <a:off x="913774" y="497149"/>
            <a:ext cx="10364451" cy="1027392"/>
          </a:xfrm>
        </p:spPr>
        <p:txBody>
          <a:bodyPr>
            <a:normAutofit/>
          </a:bodyPr>
          <a:lstStyle/>
          <a:p>
            <a:r>
              <a:rPr lang="es-MX" sz="4000" b="1" dirty="0">
                <a:solidFill>
                  <a:schemeClr val="accent2">
                    <a:lumMod val="75000"/>
                  </a:schemeClr>
                </a:solidFill>
              </a:rPr>
              <a:t>Aseo de cavidades.</a:t>
            </a:r>
          </a:p>
        </p:txBody>
      </p:sp>
      <p:sp>
        <p:nvSpPr>
          <p:cNvPr id="3" name="Marcador de contenido 2">
            <a:extLst>
              <a:ext uri="{FF2B5EF4-FFF2-40B4-BE49-F238E27FC236}">
                <a16:creationId xmlns:a16="http://schemas.microsoft.com/office/drawing/2014/main" id="{18D76D9D-2B10-3679-A3A7-CCAE27A1DC89}"/>
              </a:ext>
            </a:extLst>
          </p:cNvPr>
          <p:cNvSpPr>
            <a:spLocks noGrp="1"/>
          </p:cNvSpPr>
          <p:nvPr>
            <p:ph sz="quarter" idx="13"/>
          </p:nvPr>
        </p:nvSpPr>
        <p:spPr>
          <a:xfrm>
            <a:off x="707761" y="1774845"/>
            <a:ext cx="10229528" cy="3981721"/>
          </a:xfrm>
        </p:spPr>
        <p:txBody>
          <a:bodyPr>
            <a:normAutofit/>
          </a:bodyPr>
          <a:lstStyle/>
          <a:p>
            <a:pPr algn="just"/>
            <a:r>
              <a:rPr lang="es-MX" sz="2000" b="1" dirty="0">
                <a:latin typeface="Arial" panose="020B0604020202020204" pitchFamily="34" charset="0"/>
                <a:cs typeface="Arial" panose="020B0604020202020204" pitchFamily="34" charset="0"/>
              </a:rPr>
              <a:t>Ojos (aseo ocular). </a:t>
            </a:r>
            <a:r>
              <a:rPr lang="es-MX" sz="2000" dirty="0">
                <a:latin typeface="Arial" panose="020B0604020202020204" pitchFamily="34" charset="0"/>
                <a:cs typeface="Arial" panose="020B0604020202020204" pitchFamily="34" charset="0"/>
              </a:rPr>
              <a:t>Aseo de cavidades. Normalmente los ojos no requieren aseo especial porque el líquido lagrimal lava constantemente el ojo, los párpados y las pestañas impiden la entrada de partículas del exterior. Sin embargo, los pacientes inconscientes, post operados de cirugía ocular o los que presenten algún tipo de infección, requieren de una higiene proporcionada por un profesional de salud. Por lo tanto, el aseo ocular se realiza en las siguientes situaciones: </a:t>
            </a:r>
          </a:p>
          <a:p>
            <a:pPr lvl="1" algn="just"/>
            <a:r>
              <a:rPr lang="es-MX" sz="2000" dirty="0">
                <a:latin typeface="Arial" panose="020B0604020202020204" pitchFamily="34" charset="0"/>
                <a:cs typeface="Arial" panose="020B0604020202020204" pitchFamily="34" charset="0"/>
              </a:rPr>
              <a:t>Pacientes inconscientes </a:t>
            </a:r>
          </a:p>
          <a:p>
            <a:pPr lvl="1" algn="just"/>
            <a:r>
              <a:rPr lang="es-MX" sz="2000" dirty="0">
                <a:latin typeface="Arial" panose="020B0604020202020204" pitchFamily="34" charset="0"/>
                <a:cs typeface="Arial" panose="020B0604020202020204" pitchFamily="34" charset="0"/>
              </a:rPr>
              <a:t>en coma. </a:t>
            </a:r>
          </a:p>
          <a:p>
            <a:pPr lvl="1" algn="just"/>
            <a:r>
              <a:rPr lang="es-MX" sz="2000" dirty="0">
                <a:latin typeface="Arial" panose="020B0604020202020204" pitchFamily="34" charset="0"/>
                <a:cs typeface="Arial" panose="020B0604020202020204" pitchFamily="34" charset="0"/>
              </a:rPr>
              <a:t>Traumatismo ocular. </a:t>
            </a:r>
          </a:p>
          <a:p>
            <a:pPr lvl="1" algn="just"/>
            <a:r>
              <a:rPr lang="es-MX" sz="2000" dirty="0">
                <a:latin typeface="Arial" panose="020B0604020202020204" pitchFamily="34" charset="0"/>
                <a:cs typeface="Arial" panose="020B0604020202020204" pitchFamily="34" charset="0"/>
              </a:rPr>
              <a:t>Infección ocular.</a:t>
            </a:r>
          </a:p>
        </p:txBody>
      </p:sp>
      <p:pic>
        <p:nvPicPr>
          <p:cNvPr id="4" name="Imagen 3">
            <a:extLst>
              <a:ext uri="{FF2B5EF4-FFF2-40B4-BE49-F238E27FC236}">
                <a16:creationId xmlns:a16="http://schemas.microsoft.com/office/drawing/2014/main" id="{FE52B280-C6E2-9DB7-F7D9-87A984782C84}"/>
              </a:ext>
            </a:extLst>
          </p:cNvPr>
          <p:cNvPicPr>
            <a:picLocks noChangeAspect="1"/>
          </p:cNvPicPr>
          <p:nvPr/>
        </p:nvPicPr>
        <p:blipFill>
          <a:blip r:embed="rId2"/>
          <a:stretch>
            <a:fillRect/>
          </a:stretch>
        </p:blipFill>
        <p:spPr>
          <a:xfrm>
            <a:off x="10427686" y="5942399"/>
            <a:ext cx="1411962" cy="749560"/>
          </a:xfrm>
          <a:prstGeom prst="rect">
            <a:avLst/>
          </a:prstGeom>
        </p:spPr>
      </p:pic>
    </p:spTree>
    <p:extLst>
      <p:ext uri="{BB962C8B-B14F-4D97-AF65-F5344CB8AC3E}">
        <p14:creationId xmlns:p14="http://schemas.microsoft.com/office/powerpoint/2010/main" val="550272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BE5835-A1FA-2864-E3C0-EADB369F86DA}"/>
              </a:ext>
            </a:extLst>
          </p:cNvPr>
          <p:cNvSpPr>
            <a:spLocks noGrp="1"/>
          </p:cNvSpPr>
          <p:nvPr>
            <p:ph type="title"/>
          </p:nvPr>
        </p:nvSpPr>
        <p:spPr>
          <a:xfrm>
            <a:off x="3145325" y="725009"/>
            <a:ext cx="8596668" cy="1320800"/>
          </a:xfrm>
        </p:spPr>
        <p:txBody>
          <a:bodyPr>
            <a:normAutofit/>
          </a:bodyPr>
          <a:lstStyle/>
          <a:p>
            <a:r>
              <a:rPr lang="es-MX" sz="4800" b="1" dirty="0">
                <a:solidFill>
                  <a:schemeClr val="accent2">
                    <a:lumMod val="75000"/>
                  </a:schemeClr>
                </a:solidFill>
              </a:rPr>
              <a:t>Higiene concepto.</a:t>
            </a:r>
          </a:p>
        </p:txBody>
      </p:sp>
      <p:sp>
        <p:nvSpPr>
          <p:cNvPr id="3" name="Marcador de contenido 2">
            <a:extLst>
              <a:ext uri="{FF2B5EF4-FFF2-40B4-BE49-F238E27FC236}">
                <a16:creationId xmlns:a16="http://schemas.microsoft.com/office/drawing/2014/main" id="{FB1205B5-CED7-3C51-F09A-6EC9F4CC881F}"/>
              </a:ext>
            </a:extLst>
          </p:cNvPr>
          <p:cNvSpPr>
            <a:spLocks noGrp="1"/>
          </p:cNvSpPr>
          <p:nvPr>
            <p:ph sz="quarter" idx="13"/>
          </p:nvPr>
        </p:nvSpPr>
        <p:spPr>
          <a:xfrm>
            <a:off x="700709" y="1816677"/>
            <a:ext cx="10363826" cy="3872391"/>
          </a:xfrm>
        </p:spPr>
        <p:txBody>
          <a:bodyPr>
            <a:normAutofit/>
          </a:bodyPr>
          <a:lstStyle/>
          <a:p>
            <a:pPr algn="just"/>
            <a:r>
              <a:rPr lang="es-MX" sz="2400" dirty="0">
                <a:latin typeface="Arial" panose="020B0604020202020204" pitchFamily="34" charset="0"/>
                <a:cs typeface="Arial" panose="020B0604020202020204" pitchFamily="34" charset="0"/>
              </a:rPr>
              <a:t>Es la ciencia de la salud y su mantenimiento. </a:t>
            </a:r>
          </a:p>
          <a:p>
            <a:pPr algn="just"/>
            <a:r>
              <a:rPr lang="es-MX" sz="2400" dirty="0">
                <a:latin typeface="Arial" panose="020B0604020202020204" pitchFamily="34" charset="0"/>
                <a:cs typeface="Arial" panose="020B0604020202020204" pitchFamily="34" charset="0"/>
              </a:rPr>
              <a:t>La higiene personal es el autocuidado que realizan las personas al realizar funciones como el baño, la evacuación, la higiene general del cuerpo y el acicalamiento.</a:t>
            </a:r>
          </a:p>
          <a:p>
            <a:pPr algn="just"/>
            <a:r>
              <a:rPr lang="es-MX" sz="2400" dirty="0">
                <a:latin typeface="Arial" panose="020B0604020202020204" pitchFamily="34" charset="0"/>
                <a:cs typeface="Arial" panose="020B0604020202020204" pitchFamily="34" charset="0"/>
              </a:rPr>
              <a:t>La higiene es un asunto muy personal determinado por los valores y prácticas del individuo. Implica el cuidado de la piel, el pelo, las uñas, los dientes, las cavidades oral y nasal, los ojos, los pabellones auriculares y las zonas perineales-genitales. </a:t>
            </a:r>
          </a:p>
        </p:txBody>
      </p:sp>
      <p:pic>
        <p:nvPicPr>
          <p:cNvPr id="4" name="Imagen 3">
            <a:extLst>
              <a:ext uri="{FF2B5EF4-FFF2-40B4-BE49-F238E27FC236}">
                <a16:creationId xmlns:a16="http://schemas.microsoft.com/office/drawing/2014/main" id="{02C92C9C-F072-DF34-15E4-21C895FEEAC3}"/>
              </a:ext>
            </a:extLst>
          </p:cNvPr>
          <p:cNvPicPr>
            <a:picLocks noChangeAspect="1"/>
          </p:cNvPicPr>
          <p:nvPr/>
        </p:nvPicPr>
        <p:blipFill>
          <a:blip r:embed="rId2"/>
          <a:stretch>
            <a:fillRect/>
          </a:stretch>
        </p:blipFill>
        <p:spPr>
          <a:xfrm>
            <a:off x="10472074" y="6022298"/>
            <a:ext cx="1411962" cy="749560"/>
          </a:xfrm>
          <a:prstGeom prst="rect">
            <a:avLst/>
          </a:prstGeom>
        </p:spPr>
      </p:pic>
    </p:spTree>
    <p:extLst>
      <p:ext uri="{BB962C8B-B14F-4D97-AF65-F5344CB8AC3E}">
        <p14:creationId xmlns:p14="http://schemas.microsoft.com/office/powerpoint/2010/main" val="3967059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24E17BE-A050-2B7D-669F-0EA1772DD2D6}"/>
              </a:ext>
            </a:extLst>
          </p:cNvPr>
          <p:cNvSpPr>
            <a:spLocks noGrp="1"/>
          </p:cNvSpPr>
          <p:nvPr>
            <p:ph sz="quarter" idx="13"/>
          </p:nvPr>
        </p:nvSpPr>
        <p:spPr>
          <a:xfrm>
            <a:off x="609610" y="1028340"/>
            <a:ext cx="10363826" cy="2780181"/>
          </a:xfrm>
        </p:spPr>
        <p:txBody>
          <a:bodyPr>
            <a:normAutofit/>
          </a:bodyPr>
          <a:lstStyle/>
          <a:p>
            <a:pPr algn="just"/>
            <a:r>
              <a:rPr lang="es-MX" sz="2000" b="1" dirty="0">
                <a:latin typeface="Arial" panose="020B0604020202020204" pitchFamily="34" charset="0"/>
                <a:cs typeface="Arial" panose="020B0604020202020204" pitchFamily="34" charset="0"/>
              </a:rPr>
              <a:t>Oídos (aseo ótico). </a:t>
            </a:r>
            <a:r>
              <a:rPr lang="es-MX" sz="2000" dirty="0">
                <a:latin typeface="Arial" panose="020B0604020202020204" pitchFamily="34" charset="0"/>
                <a:cs typeface="Arial" panose="020B0604020202020204" pitchFamily="34" charset="0"/>
              </a:rPr>
              <a:t>En general, este procedimiento suele hacerlo el paciente, sin mayores inconvenientes. En caso que el paciente esté inconsciente o presente dificultades en la movilización, el técnico de enfermería debe realizar esta acción.</a:t>
            </a:r>
          </a:p>
          <a:p>
            <a:pPr algn="just"/>
            <a:r>
              <a:rPr lang="es-MX" sz="2000" b="1" dirty="0">
                <a:latin typeface="Arial" panose="020B0604020202020204" pitchFamily="34" charset="0"/>
                <a:cs typeface="Arial" panose="020B0604020202020204" pitchFamily="34" charset="0"/>
              </a:rPr>
              <a:t>Nariz (aseo nasal). </a:t>
            </a:r>
            <a:r>
              <a:rPr lang="es-MX" sz="2000" dirty="0">
                <a:latin typeface="Arial" panose="020B0604020202020204" pitchFamily="34" charset="0"/>
                <a:cs typeface="Arial" panose="020B0604020202020204" pitchFamily="34" charset="0"/>
              </a:rPr>
              <a:t>En general, no es necesario que el profesional de enfermería ofrezca cuidados especiales de la nariz, porque los pacientes suelen limpiarse las secreciones, sonándose con suavidad con un pañuelo. Se realiza aseo nasal cuando la nariz se encuentre con secreciones secas y estén llenas de costras.</a:t>
            </a:r>
          </a:p>
        </p:txBody>
      </p:sp>
      <p:pic>
        <p:nvPicPr>
          <p:cNvPr id="3074" name="Picture 2" descr="La importancia del baño en cama: dignidad y cuidado para el paciente  postrado | HD+ Hospital a Domicilio">
            <a:extLst>
              <a:ext uri="{FF2B5EF4-FFF2-40B4-BE49-F238E27FC236}">
                <a16:creationId xmlns:a16="http://schemas.microsoft.com/office/drawing/2014/main" id="{A29E87AC-973C-07D9-F3C2-D4C8027E33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1428" y="3808521"/>
            <a:ext cx="3735179" cy="248856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D6B2908F-299C-C65E-0106-8DB2F580EDFA}"/>
              </a:ext>
            </a:extLst>
          </p:cNvPr>
          <p:cNvPicPr>
            <a:picLocks noChangeAspect="1"/>
          </p:cNvPicPr>
          <p:nvPr/>
        </p:nvPicPr>
        <p:blipFill>
          <a:blip r:embed="rId3"/>
          <a:stretch>
            <a:fillRect/>
          </a:stretch>
        </p:blipFill>
        <p:spPr>
          <a:xfrm>
            <a:off x="10427686" y="5942399"/>
            <a:ext cx="1411962" cy="749560"/>
          </a:xfrm>
          <a:prstGeom prst="rect">
            <a:avLst/>
          </a:prstGeom>
        </p:spPr>
      </p:pic>
    </p:spTree>
    <p:extLst>
      <p:ext uri="{BB962C8B-B14F-4D97-AF65-F5344CB8AC3E}">
        <p14:creationId xmlns:p14="http://schemas.microsoft.com/office/powerpoint/2010/main" val="3852804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F9E1556-1FBB-796F-6807-14BAAAC9D89B}"/>
              </a:ext>
            </a:extLst>
          </p:cNvPr>
          <p:cNvSpPr>
            <a:spLocks noGrp="1"/>
          </p:cNvSpPr>
          <p:nvPr>
            <p:ph sz="quarter" idx="13"/>
          </p:nvPr>
        </p:nvSpPr>
        <p:spPr>
          <a:xfrm>
            <a:off x="383888" y="1615631"/>
            <a:ext cx="10677689" cy="2796571"/>
          </a:xfrm>
        </p:spPr>
        <p:txBody>
          <a:bodyPr>
            <a:noAutofit/>
          </a:bodyPr>
          <a:lstStyle/>
          <a:p>
            <a:pPr algn="just"/>
            <a:r>
              <a:rPr lang="es-MX" sz="2000" b="1" dirty="0">
                <a:latin typeface="Arial" panose="020B0604020202020204" pitchFamily="34" charset="0"/>
                <a:cs typeface="Arial" panose="020B0604020202020204" pitchFamily="34" charset="0"/>
              </a:rPr>
              <a:t>Boca (aseo bucal). </a:t>
            </a:r>
            <a:r>
              <a:rPr lang="es-MX" sz="2000" dirty="0">
                <a:latin typeface="Arial" panose="020B0604020202020204" pitchFamily="34" charset="0"/>
                <a:cs typeface="Arial" panose="020B0604020202020204" pitchFamily="34" charset="0"/>
              </a:rPr>
              <a:t>La higiene oral constituye el medio ideal para gozar de una buena salud oral, ya que elimina los restos de comida de la boca, favorece un buen sabor, evita el mal olor y crea una sensación de confort en la cavidad oral, mejorando también la estética y la calidad de vida de las personas.</a:t>
            </a:r>
          </a:p>
          <a:p>
            <a:pPr algn="just"/>
            <a:r>
              <a:rPr lang="es-MX" sz="2000" b="1" dirty="0">
                <a:latin typeface="Arial" panose="020B0604020202020204" pitchFamily="34" charset="0"/>
                <a:cs typeface="Arial" panose="020B0604020202020204" pitchFamily="34" charset="0"/>
              </a:rPr>
              <a:t>Aseo genital del paciente en cama. </a:t>
            </a:r>
            <a:r>
              <a:rPr lang="es-MX" sz="2000" dirty="0">
                <a:latin typeface="Arial" panose="020B0604020202020204" pitchFamily="34" charset="0"/>
                <a:cs typeface="Arial" panose="020B0604020202020204" pitchFamily="34" charset="0"/>
              </a:rPr>
              <a:t>Es aquella técnica utilizada principalmente para realizar aseo genital diario del paciente, como está íntimamente relacionado con el pudor se debe valorar previamente ciertas condiciones o características del paciente, como la edad, grado de dependencia (ya que muchos pacientes prefieren realizarlo por si mismos), creencias, sexo. Existen diferencias el aseo de hombre y de mujer se debe realizar la técnica de cama partida.</a:t>
            </a:r>
          </a:p>
        </p:txBody>
      </p:sp>
      <p:pic>
        <p:nvPicPr>
          <p:cNvPr id="2" name="Imagen 1">
            <a:extLst>
              <a:ext uri="{FF2B5EF4-FFF2-40B4-BE49-F238E27FC236}">
                <a16:creationId xmlns:a16="http://schemas.microsoft.com/office/drawing/2014/main" id="{5E3E88C6-C0FB-EF81-969B-765960F1DA5A}"/>
              </a:ext>
            </a:extLst>
          </p:cNvPr>
          <p:cNvPicPr>
            <a:picLocks noChangeAspect="1"/>
          </p:cNvPicPr>
          <p:nvPr/>
        </p:nvPicPr>
        <p:blipFill>
          <a:blip r:embed="rId2"/>
          <a:stretch>
            <a:fillRect/>
          </a:stretch>
        </p:blipFill>
        <p:spPr>
          <a:xfrm>
            <a:off x="10427686" y="5942399"/>
            <a:ext cx="1411962" cy="749560"/>
          </a:xfrm>
          <a:prstGeom prst="rect">
            <a:avLst/>
          </a:prstGeom>
        </p:spPr>
      </p:pic>
    </p:spTree>
    <p:extLst>
      <p:ext uri="{BB962C8B-B14F-4D97-AF65-F5344CB8AC3E}">
        <p14:creationId xmlns:p14="http://schemas.microsoft.com/office/powerpoint/2010/main" val="1149235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C4FE2-C4D2-9EF4-7AC0-7C244C5C4011}"/>
              </a:ext>
            </a:extLst>
          </p:cNvPr>
          <p:cNvSpPr>
            <a:spLocks noGrp="1"/>
          </p:cNvSpPr>
          <p:nvPr>
            <p:ph type="title"/>
          </p:nvPr>
        </p:nvSpPr>
        <p:spPr/>
        <p:txBody>
          <a:bodyPr>
            <a:normAutofit/>
          </a:bodyPr>
          <a:lstStyle/>
          <a:p>
            <a:r>
              <a:rPr lang="es-MX" sz="4000" b="1" dirty="0">
                <a:solidFill>
                  <a:schemeClr val="accent2">
                    <a:lumMod val="75000"/>
                  </a:schemeClr>
                </a:solidFill>
              </a:rPr>
              <a:t>Consideraciones especiales para los aseos y baños del paciente. </a:t>
            </a:r>
          </a:p>
        </p:txBody>
      </p:sp>
      <p:sp>
        <p:nvSpPr>
          <p:cNvPr id="3" name="Marcador de contenido 2">
            <a:extLst>
              <a:ext uri="{FF2B5EF4-FFF2-40B4-BE49-F238E27FC236}">
                <a16:creationId xmlns:a16="http://schemas.microsoft.com/office/drawing/2014/main" id="{6EF6741A-9BB4-3876-1EBA-2C788E540099}"/>
              </a:ext>
            </a:extLst>
          </p:cNvPr>
          <p:cNvSpPr>
            <a:spLocks noGrp="1"/>
          </p:cNvSpPr>
          <p:nvPr>
            <p:ph sz="quarter" idx="13"/>
          </p:nvPr>
        </p:nvSpPr>
        <p:spPr>
          <a:xfrm>
            <a:off x="677334" y="2526048"/>
            <a:ext cx="10363826" cy="2959510"/>
          </a:xfrm>
        </p:spPr>
        <p:txBody>
          <a:bodyPr>
            <a:normAutofit/>
          </a:bodyPr>
          <a:lstStyle/>
          <a:p>
            <a:pPr algn="just"/>
            <a:r>
              <a:rPr lang="es-MX" sz="2000" dirty="0">
                <a:latin typeface="Arial" panose="020B0604020202020204" pitchFamily="34" charset="0"/>
                <a:cs typeface="Arial" panose="020B0604020202020204" pitchFamily="34" charset="0"/>
              </a:rPr>
              <a:t>Asegurar siempre la seguridad del paciente. </a:t>
            </a:r>
          </a:p>
          <a:p>
            <a:pPr algn="just"/>
            <a:r>
              <a:rPr lang="es-MX" sz="2000" dirty="0">
                <a:latin typeface="Arial" panose="020B0604020202020204" pitchFamily="34" charset="0"/>
                <a:cs typeface="Arial" panose="020B0604020202020204" pitchFamily="34" charset="0"/>
              </a:rPr>
              <a:t>Proteger el pudor y la intimidad del paciente, mediante una actitud profesional y una atmósfera de cuidado al brindar encubrimiento adecuado, con cortinas y sábanas. </a:t>
            </a:r>
          </a:p>
          <a:p>
            <a:pPr algn="just"/>
            <a:r>
              <a:rPr lang="es-MX" sz="2000" dirty="0">
                <a:latin typeface="Arial" panose="020B0604020202020204" pitchFamily="34" charset="0"/>
                <a:cs typeface="Arial" panose="020B0604020202020204" pitchFamily="34" charset="0"/>
              </a:rPr>
              <a:t>Durante el baño mover todas las partes del cuerpo del paciente, a menos que haya contraindicaciones.</a:t>
            </a:r>
          </a:p>
          <a:p>
            <a:pPr algn="just"/>
            <a:r>
              <a:rPr lang="es-MX" sz="2000" dirty="0">
                <a:latin typeface="Arial" panose="020B0604020202020204" pitchFamily="34" charset="0"/>
                <a:cs typeface="Arial" panose="020B0604020202020204" pitchFamily="34" charset="0"/>
              </a:rPr>
              <a:t>Observar cualquier dolor, inflamación, enrojecimiento, herida, deformidad o lesión, y proceder a su cuidado una vez finalizada la técnica.</a:t>
            </a:r>
          </a:p>
        </p:txBody>
      </p:sp>
      <p:pic>
        <p:nvPicPr>
          <p:cNvPr id="4" name="Imagen 3">
            <a:extLst>
              <a:ext uri="{FF2B5EF4-FFF2-40B4-BE49-F238E27FC236}">
                <a16:creationId xmlns:a16="http://schemas.microsoft.com/office/drawing/2014/main" id="{BB479BA3-61ED-E49D-1EE4-7EF3D1BC270A}"/>
              </a:ext>
            </a:extLst>
          </p:cNvPr>
          <p:cNvPicPr>
            <a:picLocks noChangeAspect="1"/>
          </p:cNvPicPr>
          <p:nvPr/>
        </p:nvPicPr>
        <p:blipFill>
          <a:blip r:embed="rId2"/>
          <a:stretch>
            <a:fillRect/>
          </a:stretch>
        </p:blipFill>
        <p:spPr>
          <a:xfrm>
            <a:off x="10427686" y="5942399"/>
            <a:ext cx="1411962" cy="749560"/>
          </a:xfrm>
          <a:prstGeom prst="rect">
            <a:avLst/>
          </a:prstGeom>
        </p:spPr>
      </p:pic>
    </p:spTree>
    <p:extLst>
      <p:ext uri="{BB962C8B-B14F-4D97-AF65-F5344CB8AC3E}">
        <p14:creationId xmlns:p14="http://schemas.microsoft.com/office/powerpoint/2010/main" val="2403162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1B6AD3F-5CE0-2F62-946F-548B79BA8F19}"/>
              </a:ext>
            </a:extLst>
          </p:cNvPr>
          <p:cNvSpPr>
            <a:spLocks noGrp="1"/>
          </p:cNvSpPr>
          <p:nvPr>
            <p:ph sz="quarter" idx="13"/>
          </p:nvPr>
        </p:nvSpPr>
        <p:spPr>
          <a:xfrm>
            <a:off x="718778" y="1077507"/>
            <a:ext cx="10363826" cy="4284606"/>
          </a:xfrm>
        </p:spPr>
        <p:txBody>
          <a:bodyPr>
            <a:noAutofit/>
          </a:bodyPr>
          <a:lstStyle/>
          <a:p>
            <a:pPr algn="just"/>
            <a:r>
              <a:rPr lang="es-MX" sz="2000" dirty="0">
                <a:latin typeface="Arial" panose="020B0604020202020204" pitchFamily="34" charset="0"/>
                <a:cs typeface="Arial" panose="020B0604020202020204" pitchFamily="34" charset="0"/>
              </a:rPr>
              <a:t>Los frotamientos firmes, sin rudeza, estimulan los músculos y ayudan a la circulación. </a:t>
            </a:r>
          </a:p>
          <a:p>
            <a:pPr algn="just"/>
            <a:r>
              <a:rPr lang="es-MX" sz="2000" dirty="0">
                <a:latin typeface="Arial" panose="020B0604020202020204" pitchFamily="34" charset="0"/>
                <a:cs typeface="Arial" panose="020B0604020202020204" pitchFamily="34" charset="0"/>
              </a:rPr>
              <a:t>Al seguir la secuencia ordenada para el aseo, se reduce la diseminación de organismos. </a:t>
            </a:r>
          </a:p>
          <a:p>
            <a:pPr algn="just"/>
            <a:r>
              <a:rPr lang="es-MX" sz="2000" dirty="0">
                <a:latin typeface="Arial" panose="020B0604020202020204" pitchFamily="34" charset="0"/>
                <a:cs typeface="Arial" panose="020B0604020202020204" pitchFamily="34" charset="0"/>
              </a:rPr>
              <a:t>Si es posible, sumergir las partes accesibles del cuerpo, como las manos y los pies, en el lavatorio de agua tibia. </a:t>
            </a:r>
          </a:p>
          <a:p>
            <a:pPr algn="just"/>
            <a:r>
              <a:rPr lang="es-MX" sz="2000" dirty="0">
                <a:latin typeface="Arial" panose="020B0604020202020204" pitchFamily="34" charset="0"/>
                <a:cs typeface="Arial" panose="020B0604020202020204" pitchFamily="34" charset="0"/>
              </a:rPr>
              <a:t>Secar la piel por completo. El secado cuidadoso ayuda a evitar las úlceras por presión y limita la proliferación bacteriana y de otros microorganismos. </a:t>
            </a:r>
          </a:p>
          <a:p>
            <a:pPr algn="just"/>
            <a:r>
              <a:rPr lang="es-MX" sz="2000" dirty="0">
                <a:latin typeface="Arial" panose="020B0604020202020204" pitchFamily="34" charset="0"/>
                <a:cs typeface="Arial" panose="020B0604020202020204" pitchFamily="34" charset="0"/>
              </a:rPr>
              <a:t>No se debe afectar la integridad de la piel por erosiones accidentales, que pueden permitir que la flora normal de la piel penetre al cuerpo, donde es patógena. </a:t>
            </a:r>
          </a:p>
          <a:p>
            <a:pPr algn="just"/>
            <a:r>
              <a:rPr lang="es-MX" sz="2000" dirty="0">
                <a:latin typeface="Arial" panose="020B0604020202020204" pitchFamily="34" charset="0"/>
                <a:cs typeface="Arial" panose="020B0604020202020204" pitchFamily="34" charset="0"/>
              </a:rPr>
              <a:t>Aplicar lociones y cremas hidratantes, para evitar la sequedad y agrietamiento de la piel y mantenerla íntegra. </a:t>
            </a:r>
          </a:p>
          <a:p>
            <a:pPr algn="just"/>
            <a:r>
              <a:rPr lang="es-MX" sz="2000" dirty="0">
                <a:latin typeface="Arial" panose="020B0604020202020204" pitchFamily="34" charset="0"/>
                <a:cs typeface="Arial" panose="020B0604020202020204" pitchFamily="34" charset="0"/>
              </a:rPr>
              <a:t>Para personas con movilidad reducida o falta de estabilidad, podemos proporcionarles más seguridad con barras, tablas o asientos de bañera.</a:t>
            </a:r>
          </a:p>
        </p:txBody>
      </p:sp>
      <p:pic>
        <p:nvPicPr>
          <p:cNvPr id="2" name="Imagen 1">
            <a:extLst>
              <a:ext uri="{FF2B5EF4-FFF2-40B4-BE49-F238E27FC236}">
                <a16:creationId xmlns:a16="http://schemas.microsoft.com/office/drawing/2014/main" id="{6E2EF66F-0370-D7E2-A303-64E1E7E20A55}"/>
              </a:ext>
            </a:extLst>
          </p:cNvPr>
          <p:cNvPicPr>
            <a:picLocks noChangeAspect="1"/>
          </p:cNvPicPr>
          <p:nvPr/>
        </p:nvPicPr>
        <p:blipFill>
          <a:blip r:embed="rId2"/>
          <a:stretch>
            <a:fillRect/>
          </a:stretch>
        </p:blipFill>
        <p:spPr>
          <a:xfrm>
            <a:off x="10427686" y="5942399"/>
            <a:ext cx="1411962" cy="749560"/>
          </a:xfrm>
          <a:prstGeom prst="rect">
            <a:avLst/>
          </a:prstGeom>
        </p:spPr>
      </p:pic>
    </p:spTree>
    <p:extLst>
      <p:ext uri="{BB962C8B-B14F-4D97-AF65-F5344CB8AC3E}">
        <p14:creationId xmlns:p14="http://schemas.microsoft.com/office/powerpoint/2010/main" val="1607765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4CD311-F6A6-3F0C-B696-BC8A7D1C19C4}"/>
              </a:ext>
            </a:extLst>
          </p:cNvPr>
          <p:cNvSpPr>
            <a:spLocks noGrp="1"/>
          </p:cNvSpPr>
          <p:nvPr>
            <p:ph type="title"/>
          </p:nvPr>
        </p:nvSpPr>
        <p:spPr/>
        <p:txBody>
          <a:bodyPr>
            <a:normAutofit/>
          </a:bodyPr>
          <a:lstStyle/>
          <a:p>
            <a:r>
              <a:rPr lang="es-MX" sz="4000" b="1" dirty="0">
                <a:solidFill>
                  <a:schemeClr val="accent2">
                    <a:lumMod val="75000"/>
                  </a:schemeClr>
                </a:solidFill>
              </a:rPr>
              <a:t>Otras formas de dar confort y seguridad al paciente.</a:t>
            </a:r>
          </a:p>
        </p:txBody>
      </p:sp>
      <p:sp>
        <p:nvSpPr>
          <p:cNvPr id="3" name="Marcador de contenido 2">
            <a:extLst>
              <a:ext uri="{FF2B5EF4-FFF2-40B4-BE49-F238E27FC236}">
                <a16:creationId xmlns:a16="http://schemas.microsoft.com/office/drawing/2014/main" id="{7AB1385C-32B8-117F-47F1-B6ACC4742F62}"/>
              </a:ext>
            </a:extLst>
          </p:cNvPr>
          <p:cNvSpPr>
            <a:spLocks noGrp="1"/>
          </p:cNvSpPr>
          <p:nvPr>
            <p:ph sz="quarter" idx="13"/>
          </p:nvPr>
        </p:nvSpPr>
        <p:spPr/>
        <p:txBody>
          <a:bodyPr>
            <a:normAutofit/>
          </a:bodyPr>
          <a:lstStyle/>
          <a:p>
            <a:r>
              <a:rPr lang="es-MX" sz="2000" dirty="0">
                <a:latin typeface="Arial" panose="020B0604020202020204" pitchFamily="34" charset="0"/>
                <a:cs typeface="Arial" panose="020B0604020202020204" pitchFamily="34" charset="0"/>
              </a:rPr>
              <a:t>Tendido de cama</a:t>
            </a:r>
          </a:p>
          <a:p>
            <a:r>
              <a:rPr lang="es-MX" sz="2000" dirty="0">
                <a:latin typeface="Arial" panose="020B0604020202020204" pitchFamily="34" charset="0"/>
                <a:cs typeface="Arial" panose="020B0604020202020204" pitchFamily="34" charset="0"/>
              </a:rPr>
              <a:t>Limpieza en los procedimientos.</a:t>
            </a:r>
          </a:p>
          <a:p>
            <a:r>
              <a:rPr lang="es-MX" sz="2000" dirty="0">
                <a:latin typeface="Arial" panose="020B0604020202020204" pitchFamily="34" charset="0"/>
                <a:cs typeface="Arial" panose="020B0604020202020204" pitchFamily="34" charset="0"/>
              </a:rPr>
              <a:t>La movilización segura del paciente.</a:t>
            </a:r>
          </a:p>
          <a:p>
            <a:r>
              <a:rPr lang="es-MX" sz="2000" dirty="0">
                <a:latin typeface="Arial" panose="020B0604020202020204" pitchFamily="34" charset="0"/>
                <a:cs typeface="Arial" panose="020B0604020202020204" pitchFamily="34" charset="0"/>
              </a:rPr>
              <a:t>La escucha activa</a:t>
            </a:r>
          </a:p>
          <a:p>
            <a:r>
              <a:rPr lang="es-MX" sz="2000" dirty="0">
                <a:latin typeface="Arial" panose="020B0604020202020204" pitchFamily="34" charset="0"/>
                <a:cs typeface="Arial" panose="020B0604020202020204" pitchFamily="34" charset="0"/>
              </a:rPr>
              <a:t>Conocer los materiales con los que se cuentan en el área de trabajo.</a:t>
            </a:r>
          </a:p>
        </p:txBody>
      </p:sp>
      <p:pic>
        <p:nvPicPr>
          <p:cNvPr id="4" name="Imagen 3">
            <a:extLst>
              <a:ext uri="{FF2B5EF4-FFF2-40B4-BE49-F238E27FC236}">
                <a16:creationId xmlns:a16="http://schemas.microsoft.com/office/drawing/2014/main" id="{BABB4D72-72B0-FA3F-2E06-1412AF8B2AEE}"/>
              </a:ext>
            </a:extLst>
          </p:cNvPr>
          <p:cNvPicPr>
            <a:picLocks noChangeAspect="1"/>
          </p:cNvPicPr>
          <p:nvPr/>
        </p:nvPicPr>
        <p:blipFill>
          <a:blip r:embed="rId2"/>
          <a:stretch>
            <a:fillRect/>
          </a:stretch>
        </p:blipFill>
        <p:spPr>
          <a:xfrm>
            <a:off x="10427686" y="5942399"/>
            <a:ext cx="1411962" cy="749560"/>
          </a:xfrm>
          <a:prstGeom prst="rect">
            <a:avLst/>
          </a:prstGeom>
        </p:spPr>
      </p:pic>
    </p:spTree>
    <p:extLst>
      <p:ext uri="{BB962C8B-B14F-4D97-AF65-F5344CB8AC3E}">
        <p14:creationId xmlns:p14="http://schemas.microsoft.com/office/powerpoint/2010/main" val="2362544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D986BB-F717-D793-D8DB-44A4CEA9C880}"/>
              </a:ext>
            </a:extLst>
          </p:cNvPr>
          <p:cNvSpPr>
            <a:spLocks noGrp="1"/>
          </p:cNvSpPr>
          <p:nvPr>
            <p:ph type="title"/>
          </p:nvPr>
        </p:nvSpPr>
        <p:spPr>
          <a:xfrm>
            <a:off x="2195415" y="760521"/>
            <a:ext cx="8596668" cy="1320800"/>
          </a:xfrm>
        </p:spPr>
        <p:txBody>
          <a:bodyPr>
            <a:normAutofit/>
          </a:bodyPr>
          <a:lstStyle/>
          <a:p>
            <a:r>
              <a:rPr lang="es-MX" sz="4000" b="1" dirty="0">
                <a:solidFill>
                  <a:schemeClr val="accent2">
                    <a:lumMod val="75000"/>
                  </a:schemeClr>
                </a:solidFill>
              </a:rPr>
              <a:t>Videos complementarios sobre higiene y confort.</a:t>
            </a:r>
          </a:p>
        </p:txBody>
      </p:sp>
      <p:sp>
        <p:nvSpPr>
          <p:cNvPr id="3" name="Marcador de contenido 2">
            <a:extLst>
              <a:ext uri="{FF2B5EF4-FFF2-40B4-BE49-F238E27FC236}">
                <a16:creationId xmlns:a16="http://schemas.microsoft.com/office/drawing/2014/main" id="{CA1BF183-DFF1-13A9-C197-07CF12E0B275}"/>
              </a:ext>
            </a:extLst>
          </p:cNvPr>
          <p:cNvSpPr>
            <a:spLocks noGrp="1"/>
          </p:cNvSpPr>
          <p:nvPr>
            <p:ph sz="quarter" idx="13"/>
          </p:nvPr>
        </p:nvSpPr>
        <p:spPr>
          <a:xfrm>
            <a:off x="3133192" y="2731076"/>
            <a:ext cx="6392548" cy="1805413"/>
          </a:xfrm>
        </p:spPr>
        <p:txBody>
          <a:bodyPr/>
          <a:lstStyle/>
          <a:p>
            <a:r>
              <a:rPr lang="es-MX" sz="2400" dirty="0">
                <a:hlinkClick r:id="rId2"/>
              </a:rPr>
              <a:t>Baño de esponja</a:t>
            </a:r>
            <a:endParaRPr lang="es-MX" sz="2400" dirty="0"/>
          </a:p>
          <a:p>
            <a:r>
              <a:rPr lang="es-MX" sz="2400" dirty="0">
                <a:hlinkClick r:id="rId3"/>
              </a:rPr>
              <a:t>Tendido de cama</a:t>
            </a:r>
            <a:endParaRPr lang="es-MX" sz="2400" dirty="0"/>
          </a:p>
          <a:p>
            <a:r>
              <a:rPr lang="es-MX" sz="2400" dirty="0">
                <a:hlinkClick r:id="rId4"/>
              </a:rPr>
              <a:t>Técnicas de movilización de pacientes</a:t>
            </a:r>
            <a:r>
              <a:rPr lang="es-MX" sz="2400" dirty="0"/>
              <a:t> </a:t>
            </a:r>
          </a:p>
          <a:p>
            <a:endParaRPr lang="es-MX" dirty="0"/>
          </a:p>
          <a:p>
            <a:endParaRPr lang="es-MX" dirty="0"/>
          </a:p>
        </p:txBody>
      </p:sp>
      <p:pic>
        <p:nvPicPr>
          <p:cNvPr id="4" name="Imagen 3">
            <a:extLst>
              <a:ext uri="{FF2B5EF4-FFF2-40B4-BE49-F238E27FC236}">
                <a16:creationId xmlns:a16="http://schemas.microsoft.com/office/drawing/2014/main" id="{518CE6FB-17FC-C8E1-82E5-35BAD4D3E6FC}"/>
              </a:ext>
            </a:extLst>
          </p:cNvPr>
          <p:cNvPicPr>
            <a:picLocks noChangeAspect="1"/>
          </p:cNvPicPr>
          <p:nvPr/>
        </p:nvPicPr>
        <p:blipFill>
          <a:blip r:embed="rId5"/>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2589143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705FB7-C077-51F0-A17C-DFBA016816B7}"/>
              </a:ext>
            </a:extLst>
          </p:cNvPr>
          <p:cNvSpPr>
            <a:spLocks noGrp="1"/>
          </p:cNvSpPr>
          <p:nvPr>
            <p:ph type="ctrTitle"/>
          </p:nvPr>
        </p:nvSpPr>
        <p:spPr>
          <a:xfrm>
            <a:off x="946153" y="665826"/>
            <a:ext cx="9472655" cy="859891"/>
          </a:xfrm>
        </p:spPr>
        <p:txBody>
          <a:bodyPr/>
          <a:lstStyle/>
          <a:p>
            <a:r>
              <a:rPr lang="es-MX" sz="4000" b="1" dirty="0">
                <a:solidFill>
                  <a:schemeClr val="accent2">
                    <a:lumMod val="75000"/>
                  </a:schemeClr>
                </a:solidFill>
              </a:rPr>
              <a:t>Higiene dentro del personal de salud.</a:t>
            </a:r>
          </a:p>
        </p:txBody>
      </p:sp>
      <p:pic>
        <p:nvPicPr>
          <p:cNvPr id="4098" name="Picture 2" descr="Higiene y salud: ¿Cómo han evolucionado a lo largo de los años? - PAPELMATIC">
            <a:extLst>
              <a:ext uri="{FF2B5EF4-FFF2-40B4-BE49-F238E27FC236}">
                <a16:creationId xmlns:a16="http://schemas.microsoft.com/office/drawing/2014/main" id="{896C0ACA-E6F4-4285-2DDD-C930A19913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8233" y="2423603"/>
            <a:ext cx="4762870" cy="299673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8B148885-7DE6-AA5D-5A89-F61059B7FE64}"/>
              </a:ext>
            </a:extLst>
          </p:cNvPr>
          <p:cNvPicPr>
            <a:picLocks noChangeAspect="1"/>
          </p:cNvPicPr>
          <p:nvPr/>
        </p:nvPicPr>
        <p:blipFill>
          <a:blip r:embed="rId3"/>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1253565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299B7A-51B0-8377-7859-BCE0A9ED3520}"/>
              </a:ext>
            </a:extLst>
          </p:cNvPr>
          <p:cNvSpPr>
            <a:spLocks noGrp="1"/>
          </p:cNvSpPr>
          <p:nvPr>
            <p:ph type="title"/>
          </p:nvPr>
        </p:nvSpPr>
        <p:spPr/>
        <p:txBody>
          <a:bodyPr>
            <a:normAutofit/>
          </a:bodyPr>
          <a:lstStyle/>
          <a:p>
            <a:r>
              <a:rPr lang="es-MX" sz="4000" b="1" dirty="0">
                <a:solidFill>
                  <a:schemeClr val="accent2">
                    <a:lumMod val="75000"/>
                  </a:schemeClr>
                </a:solidFill>
              </a:rPr>
              <a:t>Higiene en el personal de salud.</a:t>
            </a:r>
          </a:p>
        </p:txBody>
      </p:sp>
      <p:sp>
        <p:nvSpPr>
          <p:cNvPr id="3" name="Marcador de contenido 2">
            <a:extLst>
              <a:ext uri="{FF2B5EF4-FFF2-40B4-BE49-F238E27FC236}">
                <a16:creationId xmlns:a16="http://schemas.microsoft.com/office/drawing/2014/main" id="{6DE54088-0077-65EB-C663-A783E4BC39A1}"/>
              </a:ext>
            </a:extLst>
          </p:cNvPr>
          <p:cNvSpPr>
            <a:spLocks noGrp="1"/>
          </p:cNvSpPr>
          <p:nvPr>
            <p:ph sz="quarter" idx="13"/>
          </p:nvPr>
        </p:nvSpPr>
        <p:spPr>
          <a:xfrm>
            <a:off x="549789" y="1747108"/>
            <a:ext cx="10363826" cy="993249"/>
          </a:xfrm>
        </p:spPr>
        <p:txBody>
          <a:bodyPr>
            <a:normAutofit/>
          </a:bodyPr>
          <a:lstStyle/>
          <a:p>
            <a:pPr algn="just"/>
            <a:r>
              <a:rPr lang="es-MX" sz="2000" dirty="0">
                <a:latin typeface="Arial" panose="020B0604020202020204" pitchFamily="34" charset="0"/>
                <a:cs typeface="Arial" panose="020B0604020202020204" pitchFamily="34" charset="0"/>
              </a:rPr>
              <a:t>Es el pilar fundamental para prevenir infecciones asociadas a la atención sanitaria (IAAS) y garantizar la seguridad tanto del paciente como del trabajador. </a:t>
            </a:r>
          </a:p>
        </p:txBody>
      </p:sp>
      <p:pic>
        <p:nvPicPr>
          <p:cNvPr id="4" name="Picture 2">
            <a:extLst>
              <a:ext uri="{FF2B5EF4-FFF2-40B4-BE49-F238E27FC236}">
                <a16:creationId xmlns:a16="http://schemas.microsoft.com/office/drawing/2014/main" id="{BB6C79E1-B810-21E9-543C-A48D2EC6EF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02" y="2668679"/>
            <a:ext cx="5182539" cy="289793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os mejores uniformes de enfermería y quirúrgicos en Tijuana">
            <a:extLst>
              <a:ext uri="{FF2B5EF4-FFF2-40B4-BE49-F238E27FC236}">
                <a16:creationId xmlns:a16="http://schemas.microsoft.com/office/drawing/2014/main" id="{2E427056-715D-A502-ACEB-1699BF987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1299" y="2651418"/>
            <a:ext cx="4900766" cy="341803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22E8897-3A36-5DA4-E2AC-9B832FA7DE6B}"/>
              </a:ext>
            </a:extLst>
          </p:cNvPr>
          <p:cNvPicPr>
            <a:picLocks noChangeAspect="1"/>
          </p:cNvPicPr>
          <p:nvPr/>
        </p:nvPicPr>
        <p:blipFill>
          <a:blip r:embed="rId4"/>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962668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E02BCE-E7BC-0002-9C24-4E1E352BB30B}"/>
              </a:ext>
            </a:extLst>
          </p:cNvPr>
          <p:cNvSpPr>
            <a:spLocks noGrp="1"/>
          </p:cNvSpPr>
          <p:nvPr>
            <p:ph type="ctrTitle"/>
          </p:nvPr>
        </p:nvSpPr>
        <p:spPr>
          <a:xfrm>
            <a:off x="-124288" y="295650"/>
            <a:ext cx="10608816" cy="2509213"/>
          </a:xfrm>
        </p:spPr>
        <p:txBody>
          <a:bodyPr>
            <a:normAutofit/>
          </a:bodyPr>
          <a:lstStyle/>
          <a:p>
            <a:r>
              <a:rPr lang="es-MX" sz="4000" b="1" dirty="0">
                <a:solidFill>
                  <a:schemeClr val="accent2">
                    <a:lumMod val="75000"/>
                  </a:schemeClr>
                </a:solidFill>
              </a:rPr>
              <a:t>Acciones para evitar la transmisión de infecciones asociadas a la atención sanitaria (iaas).</a:t>
            </a:r>
          </a:p>
        </p:txBody>
      </p:sp>
      <p:pic>
        <p:nvPicPr>
          <p:cNvPr id="3074" name="Picture 2" descr="Tipos de uniformes que usan las enfermeras | Blog Roosevelt">
            <a:extLst>
              <a:ext uri="{FF2B5EF4-FFF2-40B4-BE49-F238E27FC236}">
                <a16:creationId xmlns:a16="http://schemas.microsoft.com/office/drawing/2014/main" id="{3CCC51C5-E04A-E20F-9F92-C95B43945D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2088" y="3429000"/>
            <a:ext cx="4457677" cy="297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8010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21DE1E-8C1F-C666-8E71-AE0CAC2CF018}"/>
              </a:ext>
            </a:extLst>
          </p:cNvPr>
          <p:cNvSpPr>
            <a:spLocks noGrp="1"/>
          </p:cNvSpPr>
          <p:nvPr>
            <p:ph type="title"/>
          </p:nvPr>
        </p:nvSpPr>
        <p:spPr>
          <a:xfrm>
            <a:off x="677334" y="609600"/>
            <a:ext cx="10600266" cy="1320800"/>
          </a:xfrm>
        </p:spPr>
        <p:txBody>
          <a:bodyPr>
            <a:normAutofit fontScale="90000"/>
          </a:bodyPr>
          <a:lstStyle/>
          <a:p>
            <a:r>
              <a:rPr lang="es-MX" altLang="es-MX" sz="4400" b="1" cap="none" dirty="0">
                <a:solidFill>
                  <a:schemeClr val="accent2">
                    <a:lumMod val="75000"/>
                  </a:schemeClr>
                </a:solidFill>
                <a:latin typeface="Google Sans"/>
              </a:rPr>
              <a:t>HIGIENE DE MANOS (LA MEDIDA MÁS CRÍTICA)</a:t>
            </a:r>
            <a:br>
              <a:rPr lang="es-MX" altLang="es-MX" sz="2400" cap="none" dirty="0"/>
            </a:br>
            <a:endParaRPr lang="es-MX" cap="none" dirty="0"/>
          </a:p>
        </p:txBody>
      </p:sp>
      <p:sp>
        <p:nvSpPr>
          <p:cNvPr id="5" name="Marcador de contenido 4">
            <a:extLst>
              <a:ext uri="{FF2B5EF4-FFF2-40B4-BE49-F238E27FC236}">
                <a16:creationId xmlns:a16="http://schemas.microsoft.com/office/drawing/2014/main" id="{76E31705-2C66-4F57-214E-BE417C9CC6EA}"/>
              </a:ext>
            </a:extLst>
          </p:cNvPr>
          <p:cNvSpPr>
            <a:spLocks noGrp="1"/>
          </p:cNvSpPr>
          <p:nvPr>
            <p:ph sz="quarter" idx="13"/>
          </p:nvPr>
        </p:nvSpPr>
        <p:spPr>
          <a:xfrm>
            <a:off x="913774" y="1924640"/>
            <a:ext cx="10363826" cy="3424107"/>
          </a:xfrm>
        </p:spPr>
        <p:txBody>
          <a:bodyPr>
            <a:normAutofit/>
          </a:bodyPr>
          <a:lstStyle/>
          <a:p>
            <a:pPr marL="0" lvl="0" indent="0" algn="just" eaLnBrk="0" fontAlgn="base" hangingPunct="0">
              <a:lnSpc>
                <a:spcPct val="100000"/>
              </a:lnSpc>
              <a:spcBef>
                <a:spcPct val="0"/>
              </a:spcBef>
              <a:spcAft>
                <a:spcPct val="0"/>
              </a:spcAft>
              <a:buClrTx/>
              <a:buNone/>
            </a:pPr>
            <a:r>
              <a:rPr lang="es-MX" altLang="es-MX" sz="2000" cap="none" dirty="0">
                <a:solidFill>
                  <a:srgbClr val="0A0A0A"/>
                </a:solidFill>
                <a:latin typeface="Arial" panose="020B0604020202020204" pitchFamily="34" charset="0"/>
                <a:cs typeface="Arial" panose="020B0604020202020204" pitchFamily="34" charset="0"/>
              </a:rPr>
              <a:t>SIGUE SIENDO LA INTERVENCIÓN MÁS EFICAZ PARA INTERRUMPIR LA TRANSMISIÓN DE PATÓGENOS ENTRE UN PACIENTE Y OTRO ASI COMO ENTRE EL PERSONAL DE SALUD. </a:t>
            </a:r>
            <a:endParaRPr lang="es-MX" altLang="es-MX" sz="2000" cap="none" dirty="0">
              <a:latin typeface="Arial" panose="020B0604020202020204" pitchFamily="34" charset="0"/>
              <a:cs typeface="Arial" panose="020B0604020202020204" pitchFamily="34" charset="0"/>
            </a:endParaRPr>
          </a:p>
          <a:p>
            <a:pPr marL="0" lvl="0" indent="0" algn="just" eaLnBrk="0" fontAlgn="base" hangingPunct="0">
              <a:lnSpc>
                <a:spcPct val="100000"/>
              </a:lnSpc>
              <a:spcBef>
                <a:spcPct val="0"/>
              </a:spcBef>
              <a:spcAft>
                <a:spcPct val="0"/>
              </a:spcAft>
              <a:buClrTx/>
              <a:buFontTx/>
              <a:buChar char="•"/>
            </a:pPr>
            <a:r>
              <a:rPr lang="es-MX" altLang="es-MX" sz="2000" b="1" cap="none" dirty="0">
                <a:solidFill>
                  <a:srgbClr val="0A0A0A"/>
                </a:solidFill>
                <a:latin typeface="Arial" panose="020B0604020202020204" pitchFamily="34" charset="0"/>
                <a:cs typeface="Arial" panose="020B0604020202020204" pitchFamily="34" charset="0"/>
              </a:rPr>
              <a:t>LOS 5 MOMENTOS DEL LAVADO DE MANOS SEGUN LA OMS:</a:t>
            </a:r>
            <a:endParaRPr lang="es-MX" altLang="es-MX" sz="2000" cap="none" dirty="0">
              <a:solidFill>
                <a:srgbClr val="0A0A0A"/>
              </a:solidFill>
              <a:latin typeface="Arial" panose="020B0604020202020204" pitchFamily="34" charset="0"/>
              <a:cs typeface="Arial" panose="020B0604020202020204" pitchFamily="34" charset="0"/>
            </a:endParaRPr>
          </a:p>
          <a:p>
            <a:pPr marL="457200" lvl="1" indent="0" algn="just" eaLnBrk="0" fontAlgn="base" hangingPunct="0">
              <a:lnSpc>
                <a:spcPct val="100000"/>
              </a:lnSpc>
              <a:spcBef>
                <a:spcPct val="0"/>
              </a:spcBef>
              <a:spcAft>
                <a:spcPct val="0"/>
              </a:spcAft>
              <a:buClrTx/>
              <a:buFontTx/>
              <a:buAutoNum type="arabicPeriod"/>
            </a:pPr>
            <a:r>
              <a:rPr lang="es-MX" altLang="es-MX" sz="2000" cap="none" dirty="0">
                <a:solidFill>
                  <a:srgbClr val="0A0A0A"/>
                </a:solidFill>
                <a:latin typeface="Arial" panose="020B0604020202020204" pitchFamily="34" charset="0"/>
                <a:cs typeface="Arial" panose="020B0604020202020204" pitchFamily="34" charset="0"/>
              </a:rPr>
              <a:t>ANTES DE TOCAR AL PACIENTE.</a:t>
            </a:r>
          </a:p>
          <a:p>
            <a:pPr marL="457200" lvl="1" indent="0" algn="just" eaLnBrk="0" fontAlgn="base" hangingPunct="0">
              <a:lnSpc>
                <a:spcPct val="100000"/>
              </a:lnSpc>
              <a:spcBef>
                <a:spcPct val="0"/>
              </a:spcBef>
              <a:spcAft>
                <a:spcPct val="0"/>
              </a:spcAft>
              <a:buClrTx/>
              <a:buFontTx/>
              <a:buAutoNum type="arabicPeriod" startAt="2"/>
            </a:pPr>
            <a:r>
              <a:rPr lang="es-MX" altLang="es-MX" sz="2000" cap="none" dirty="0">
                <a:solidFill>
                  <a:srgbClr val="0A0A0A"/>
                </a:solidFill>
                <a:latin typeface="Arial" panose="020B0604020202020204" pitchFamily="34" charset="0"/>
                <a:cs typeface="Arial" panose="020B0604020202020204" pitchFamily="34" charset="0"/>
              </a:rPr>
              <a:t>ANTES DE REALIZAR UNA TAREA ASÉPTICA.</a:t>
            </a:r>
          </a:p>
          <a:p>
            <a:pPr marL="457200" lvl="1" indent="0" algn="just" eaLnBrk="0" fontAlgn="base" hangingPunct="0">
              <a:lnSpc>
                <a:spcPct val="100000"/>
              </a:lnSpc>
              <a:spcBef>
                <a:spcPct val="0"/>
              </a:spcBef>
              <a:spcAft>
                <a:spcPct val="0"/>
              </a:spcAft>
              <a:buClrTx/>
              <a:buFontTx/>
              <a:buAutoNum type="arabicPeriod" startAt="3"/>
            </a:pPr>
            <a:r>
              <a:rPr lang="es-MX" altLang="es-MX" sz="2000" cap="none" dirty="0">
                <a:solidFill>
                  <a:srgbClr val="0A0A0A"/>
                </a:solidFill>
                <a:latin typeface="Arial" panose="020B0604020202020204" pitchFamily="34" charset="0"/>
                <a:cs typeface="Arial" panose="020B0604020202020204" pitchFamily="34" charset="0"/>
              </a:rPr>
              <a:t>DESPUÉS DEL RIESGO DE EXPOSICIÓN A LÍQUIDOS CORPORALES.</a:t>
            </a:r>
          </a:p>
          <a:p>
            <a:pPr marL="457200" lvl="1" indent="0" algn="just" eaLnBrk="0" fontAlgn="base" hangingPunct="0">
              <a:lnSpc>
                <a:spcPct val="100000"/>
              </a:lnSpc>
              <a:spcBef>
                <a:spcPct val="0"/>
              </a:spcBef>
              <a:spcAft>
                <a:spcPct val="0"/>
              </a:spcAft>
              <a:buClrTx/>
              <a:buFontTx/>
              <a:buAutoNum type="arabicPeriod" startAt="4"/>
            </a:pPr>
            <a:r>
              <a:rPr lang="es-MX" altLang="es-MX" sz="2000" cap="none" dirty="0">
                <a:solidFill>
                  <a:srgbClr val="0A0A0A"/>
                </a:solidFill>
                <a:latin typeface="Arial" panose="020B0604020202020204" pitchFamily="34" charset="0"/>
                <a:cs typeface="Arial" panose="020B0604020202020204" pitchFamily="34" charset="0"/>
              </a:rPr>
              <a:t>DESPUÉS DE TOCAR AL PACIENTE.</a:t>
            </a:r>
          </a:p>
          <a:p>
            <a:pPr marL="457200" lvl="1" indent="0" algn="just" eaLnBrk="0" fontAlgn="base" hangingPunct="0">
              <a:lnSpc>
                <a:spcPct val="100000"/>
              </a:lnSpc>
              <a:spcBef>
                <a:spcPct val="0"/>
              </a:spcBef>
              <a:spcAft>
                <a:spcPct val="0"/>
              </a:spcAft>
              <a:buClrTx/>
              <a:buFontTx/>
              <a:buAutoNum type="arabicPeriod" startAt="5"/>
            </a:pPr>
            <a:r>
              <a:rPr lang="es-MX" altLang="es-MX" sz="2000" cap="none" dirty="0">
                <a:solidFill>
                  <a:srgbClr val="0A0A0A"/>
                </a:solidFill>
                <a:latin typeface="Arial" panose="020B0604020202020204" pitchFamily="34" charset="0"/>
                <a:cs typeface="Arial" panose="020B0604020202020204" pitchFamily="34" charset="0"/>
              </a:rPr>
              <a:t>DESPUÉS DEL CONTACTO CON EL ENTORNO DEL PACIENTE.</a:t>
            </a:r>
            <a:endParaRPr lang="es-MX" sz="2000" cap="none"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FC22D770-DD78-F5FC-F1BB-18D0E7ED500E}"/>
              </a:ext>
            </a:extLst>
          </p:cNvPr>
          <p:cNvPicPr>
            <a:picLocks noChangeAspect="1"/>
          </p:cNvPicPr>
          <p:nvPr/>
        </p:nvPicPr>
        <p:blipFill>
          <a:blip r:embed="rId2"/>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2672199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83B492-EB82-F54D-1443-EEE5D504057D}"/>
              </a:ext>
            </a:extLst>
          </p:cNvPr>
          <p:cNvSpPr>
            <a:spLocks noGrp="1"/>
          </p:cNvSpPr>
          <p:nvPr>
            <p:ph type="title"/>
          </p:nvPr>
        </p:nvSpPr>
        <p:spPr>
          <a:xfrm>
            <a:off x="2519301" y="634610"/>
            <a:ext cx="7152772" cy="1320800"/>
          </a:xfrm>
        </p:spPr>
        <p:txBody>
          <a:bodyPr>
            <a:normAutofit/>
          </a:bodyPr>
          <a:lstStyle/>
          <a:p>
            <a:r>
              <a:rPr lang="es-MX" sz="4000" b="1" dirty="0">
                <a:solidFill>
                  <a:schemeClr val="accent2">
                    <a:lumMod val="75000"/>
                  </a:schemeClr>
                </a:solidFill>
                <a:latin typeface="Arial" panose="020B0604020202020204" pitchFamily="34" charset="0"/>
                <a:cs typeface="Arial" panose="020B0604020202020204" pitchFamily="34" charset="0"/>
              </a:rPr>
              <a:t>Factores que influyen en las practicas de  higiene:</a:t>
            </a:r>
          </a:p>
        </p:txBody>
      </p:sp>
      <p:sp>
        <p:nvSpPr>
          <p:cNvPr id="3" name="Marcador de contenido 2">
            <a:extLst>
              <a:ext uri="{FF2B5EF4-FFF2-40B4-BE49-F238E27FC236}">
                <a16:creationId xmlns:a16="http://schemas.microsoft.com/office/drawing/2014/main" id="{385AE85D-E54C-163F-FABF-9B44B0D70D98}"/>
              </a:ext>
            </a:extLst>
          </p:cNvPr>
          <p:cNvSpPr>
            <a:spLocks noGrp="1"/>
          </p:cNvSpPr>
          <p:nvPr>
            <p:ph sz="quarter" idx="13"/>
          </p:nvPr>
        </p:nvSpPr>
        <p:spPr>
          <a:xfrm>
            <a:off x="913774" y="2186508"/>
            <a:ext cx="10363826" cy="3835790"/>
          </a:xfrm>
        </p:spPr>
        <p:txBody>
          <a:bodyPr>
            <a:noAutofit/>
          </a:bodyPr>
          <a:lstStyle/>
          <a:p>
            <a:pPr algn="just"/>
            <a:r>
              <a:rPr lang="es-MX" sz="2000" dirty="0">
                <a:latin typeface="Arial" panose="020B0604020202020204" pitchFamily="34" charset="0"/>
                <a:cs typeface="Arial" panose="020B0604020202020204" pitchFamily="34" charset="0"/>
              </a:rPr>
              <a:t>Cultura: valor por la limpieza, ducha 1 o 2 v/día y otros 1 v/semana. Olor corporal ofensivo y normal en otras. </a:t>
            </a:r>
          </a:p>
          <a:p>
            <a:pPr algn="just"/>
            <a:r>
              <a:rPr lang="es-MX" sz="2000" dirty="0">
                <a:latin typeface="Arial" panose="020B0604020202020204" pitchFamily="34" charset="0"/>
                <a:cs typeface="Arial" panose="020B0604020202020204" pitchFamily="34" charset="0"/>
              </a:rPr>
              <a:t>Religión: Lavados ceremoniales.</a:t>
            </a:r>
          </a:p>
          <a:p>
            <a:pPr algn="just"/>
            <a:r>
              <a:rPr lang="es-MX" sz="2000" dirty="0">
                <a:latin typeface="Arial" panose="020B0604020202020204" pitchFamily="34" charset="0"/>
                <a:cs typeface="Arial" panose="020B0604020202020204" pitchFamily="34" charset="0"/>
              </a:rPr>
              <a:t>ambiente: economía influyente en disposiciones sanitarias (jabón, shampoo, loción, desodorante).</a:t>
            </a:r>
          </a:p>
          <a:p>
            <a:pPr algn="just"/>
            <a:r>
              <a:rPr lang="es-MX" sz="2000" dirty="0">
                <a:latin typeface="Arial" panose="020B0604020202020204" pitchFamily="34" charset="0"/>
                <a:cs typeface="Arial" panose="020B0604020202020204" pitchFamily="34" charset="0"/>
              </a:rPr>
              <a:t>Preferencias personales: ducha o baño, en la mañana o en la noche. </a:t>
            </a:r>
          </a:p>
          <a:p>
            <a:pPr algn="just"/>
            <a:r>
              <a:rPr lang="es-MX" sz="2000" dirty="0">
                <a:latin typeface="Arial" panose="020B0604020202020204" pitchFamily="34" charset="0"/>
                <a:cs typeface="Arial" panose="020B0604020202020204" pitchFamily="34" charset="0"/>
              </a:rPr>
              <a:t>Nivel de desarrollo: niños aprenden higiene del hogar. Varían según edad. </a:t>
            </a:r>
          </a:p>
          <a:p>
            <a:pPr algn="just"/>
            <a:r>
              <a:rPr lang="es-MX" sz="2000" dirty="0">
                <a:latin typeface="Arial" panose="020B0604020202020204" pitchFamily="34" charset="0"/>
                <a:cs typeface="Arial" panose="020B0604020202020204" pitchFamily="34" charset="0"/>
              </a:rPr>
              <a:t>Salud y energía: ciertos enfermos incapaces de llevar a cabo su higiene. </a:t>
            </a:r>
          </a:p>
        </p:txBody>
      </p:sp>
      <p:pic>
        <p:nvPicPr>
          <p:cNvPr id="4" name="Imagen 3">
            <a:extLst>
              <a:ext uri="{FF2B5EF4-FFF2-40B4-BE49-F238E27FC236}">
                <a16:creationId xmlns:a16="http://schemas.microsoft.com/office/drawing/2014/main" id="{8FDB74DF-A645-7C9B-6A2C-2A3648482EF4}"/>
              </a:ext>
            </a:extLst>
          </p:cNvPr>
          <p:cNvPicPr>
            <a:picLocks noChangeAspect="1"/>
          </p:cNvPicPr>
          <p:nvPr/>
        </p:nvPicPr>
        <p:blipFill>
          <a:blip r:embed="rId2"/>
          <a:stretch>
            <a:fillRect/>
          </a:stretch>
        </p:blipFill>
        <p:spPr>
          <a:xfrm>
            <a:off x="10472074" y="6022298"/>
            <a:ext cx="1411962" cy="749560"/>
          </a:xfrm>
          <a:prstGeom prst="rect">
            <a:avLst/>
          </a:prstGeom>
        </p:spPr>
      </p:pic>
    </p:spTree>
    <p:extLst>
      <p:ext uri="{BB962C8B-B14F-4D97-AF65-F5344CB8AC3E}">
        <p14:creationId xmlns:p14="http://schemas.microsoft.com/office/powerpoint/2010/main" val="38016537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A5F089-79CA-4647-0435-72DE07F2796F}"/>
              </a:ext>
            </a:extLst>
          </p:cNvPr>
          <p:cNvSpPr>
            <a:spLocks noGrp="1"/>
          </p:cNvSpPr>
          <p:nvPr>
            <p:ph type="title"/>
          </p:nvPr>
        </p:nvSpPr>
        <p:spPr>
          <a:xfrm>
            <a:off x="452228" y="921725"/>
            <a:ext cx="11378542" cy="1320800"/>
          </a:xfrm>
        </p:spPr>
        <p:txBody>
          <a:bodyPr>
            <a:normAutofit/>
          </a:bodyPr>
          <a:lstStyle/>
          <a:p>
            <a:r>
              <a:rPr lang="es-MX" b="1" dirty="0">
                <a:solidFill>
                  <a:schemeClr val="accent2">
                    <a:lumMod val="75000"/>
                  </a:schemeClr>
                </a:solidFill>
              </a:rPr>
              <a:t>CARACTERISTICAS DE UN BUEN LAVADO DE MANOS.</a:t>
            </a:r>
          </a:p>
        </p:txBody>
      </p:sp>
      <p:sp>
        <p:nvSpPr>
          <p:cNvPr id="3" name="Marcador de contenido 2">
            <a:extLst>
              <a:ext uri="{FF2B5EF4-FFF2-40B4-BE49-F238E27FC236}">
                <a16:creationId xmlns:a16="http://schemas.microsoft.com/office/drawing/2014/main" id="{164DD699-C9FC-AC0D-3401-5BBA11E88FAE}"/>
              </a:ext>
            </a:extLst>
          </p:cNvPr>
          <p:cNvSpPr>
            <a:spLocks noGrp="1"/>
          </p:cNvSpPr>
          <p:nvPr>
            <p:ph sz="quarter" idx="13"/>
          </p:nvPr>
        </p:nvSpPr>
        <p:spPr/>
        <p:txBody>
          <a:bodyPr>
            <a:normAutofit/>
          </a:bodyPr>
          <a:lstStyle/>
          <a:p>
            <a:pPr algn="just"/>
            <a:r>
              <a:rPr lang="es-MX" sz="2000" b="1" dirty="0">
                <a:latin typeface="Arial" panose="020B0604020202020204" pitchFamily="34" charset="0"/>
                <a:cs typeface="Arial" panose="020B0604020202020204" pitchFamily="34" charset="0"/>
              </a:rPr>
              <a:t>Duración:</a:t>
            </a:r>
            <a:r>
              <a:rPr lang="es-MX" sz="2000" dirty="0">
                <a:latin typeface="Arial" panose="020B0604020202020204" pitchFamily="34" charset="0"/>
                <a:cs typeface="Arial" panose="020B0604020202020204" pitchFamily="34" charset="0"/>
              </a:rPr>
              <a:t> 40 a 60 segundos.</a:t>
            </a:r>
          </a:p>
          <a:p>
            <a:pPr algn="just"/>
            <a:r>
              <a:rPr lang="es-MX" sz="2000" b="1" dirty="0">
                <a:latin typeface="Arial" panose="020B0604020202020204" pitchFamily="34" charset="0"/>
                <a:cs typeface="Arial" panose="020B0604020202020204" pitchFamily="34" charset="0"/>
              </a:rPr>
              <a:t>Agente:</a:t>
            </a:r>
            <a:r>
              <a:rPr lang="es-MX" sz="2000" dirty="0">
                <a:latin typeface="Arial" panose="020B0604020202020204" pitchFamily="34" charset="0"/>
                <a:cs typeface="Arial" panose="020B0604020202020204" pitchFamily="34" charset="0"/>
              </a:rPr>
              <a:t> Uso de jabón antiséptico (como clorhexidina al 2% o povidona yodada).</a:t>
            </a:r>
          </a:p>
          <a:p>
            <a:pPr algn="just"/>
            <a:r>
              <a:rPr lang="es-MX" sz="2000" b="1" dirty="0">
                <a:latin typeface="Arial" panose="020B0604020202020204" pitchFamily="34" charset="0"/>
                <a:cs typeface="Arial" panose="020B0604020202020204" pitchFamily="34" charset="0"/>
              </a:rPr>
              <a:t>Técnica:</a:t>
            </a:r>
            <a:r>
              <a:rPr lang="es-MX" sz="2000" dirty="0">
                <a:latin typeface="Arial" panose="020B0604020202020204" pitchFamily="34" charset="0"/>
                <a:cs typeface="Arial" panose="020B0604020202020204" pitchFamily="34" charset="0"/>
              </a:rPr>
              <a:t> conforme lo indica la OMS.</a:t>
            </a:r>
          </a:p>
          <a:p>
            <a:pPr algn="just"/>
            <a:r>
              <a:rPr lang="es-MX" sz="2000" b="1" dirty="0">
                <a:latin typeface="Arial" panose="020B0604020202020204" pitchFamily="34" charset="0"/>
                <a:cs typeface="Arial" panose="020B0604020202020204" pitchFamily="34" charset="0"/>
              </a:rPr>
              <a:t>Preparación:</a:t>
            </a:r>
            <a:r>
              <a:rPr lang="es-MX" sz="2000" dirty="0">
                <a:latin typeface="Arial" panose="020B0604020202020204" pitchFamily="34" charset="0"/>
                <a:cs typeface="Arial" panose="020B0604020202020204" pitchFamily="34" charset="0"/>
              </a:rPr>
              <a:t> Retirar anillos, pulseras y relojes; uñas cortas y sin esmalte.</a:t>
            </a:r>
          </a:p>
          <a:p>
            <a:pPr algn="just"/>
            <a:r>
              <a:rPr lang="es-MX" sz="2000" b="1" dirty="0">
                <a:latin typeface="Arial" panose="020B0604020202020204" pitchFamily="34" charset="0"/>
                <a:cs typeface="Arial" panose="020B0604020202020204" pitchFamily="34" charset="0"/>
              </a:rPr>
              <a:t>Secado:</a:t>
            </a:r>
            <a:r>
              <a:rPr lang="es-MX" sz="2000" dirty="0">
                <a:latin typeface="Arial" panose="020B0604020202020204" pitchFamily="34" charset="0"/>
                <a:cs typeface="Arial" panose="020B0604020202020204" pitchFamily="34" charset="0"/>
              </a:rPr>
              <a:t> Uso de toallas de papel desechables, las cuales sirven para cerrar el grifo.</a:t>
            </a:r>
          </a:p>
          <a:p>
            <a:pPr algn="just"/>
            <a:endParaRPr lang="es-MX" dirty="0">
              <a:latin typeface="Arial" panose="020B06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B3ECC3AE-48A3-4A5F-4426-D925DB97DE6F}"/>
              </a:ext>
            </a:extLst>
          </p:cNvPr>
          <p:cNvPicPr>
            <a:picLocks noChangeAspect="1"/>
          </p:cNvPicPr>
          <p:nvPr/>
        </p:nvPicPr>
        <p:blipFill>
          <a:blip r:embed="rId2"/>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2516239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E5D249-833F-53DB-F15A-19BC8E2A57DB}"/>
              </a:ext>
            </a:extLst>
          </p:cNvPr>
          <p:cNvSpPr>
            <a:spLocks noGrp="1"/>
          </p:cNvSpPr>
          <p:nvPr>
            <p:ph type="title"/>
          </p:nvPr>
        </p:nvSpPr>
        <p:spPr>
          <a:xfrm>
            <a:off x="1618366" y="766916"/>
            <a:ext cx="10011315" cy="899604"/>
          </a:xfrm>
        </p:spPr>
        <p:txBody>
          <a:bodyPr>
            <a:normAutofit fontScale="90000"/>
          </a:bodyPr>
          <a:lstStyle/>
          <a:p>
            <a:r>
              <a:rPr lang="es-MX" altLang="es-MX" sz="4400" b="1" cap="none" dirty="0">
                <a:solidFill>
                  <a:schemeClr val="accent2">
                    <a:lumMod val="75000"/>
                  </a:schemeClr>
                </a:solidFill>
                <a:latin typeface="Google Sans"/>
              </a:rPr>
              <a:t>PRESENTACIÓN Y APARIENCIA PERSONAL</a:t>
            </a:r>
            <a:br>
              <a:rPr lang="es-MX" altLang="es-MX" sz="2400" cap="none" dirty="0"/>
            </a:br>
            <a:endParaRPr lang="es-MX" dirty="0"/>
          </a:p>
        </p:txBody>
      </p:sp>
      <p:sp>
        <p:nvSpPr>
          <p:cNvPr id="3" name="Marcador de contenido 2">
            <a:extLst>
              <a:ext uri="{FF2B5EF4-FFF2-40B4-BE49-F238E27FC236}">
                <a16:creationId xmlns:a16="http://schemas.microsoft.com/office/drawing/2014/main" id="{D43683C4-E9D6-39BC-03ED-ACCDE2407EFB}"/>
              </a:ext>
            </a:extLst>
          </p:cNvPr>
          <p:cNvSpPr>
            <a:spLocks noGrp="1"/>
          </p:cNvSpPr>
          <p:nvPr>
            <p:ph sz="quarter" idx="13"/>
          </p:nvPr>
        </p:nvSpPr>
        <p:spPr>
          <a:xfrm>
            <a:off x="914399" y="1716946"/>
            <a:ext cx="10363826" cy="4374138"/>
          </a:xfrm>
        </p:spPr>
        <p:txBody>
          <a:bodyPr>
            <a:normAutofit lnSpcReduction="10000"/>
          </a:bodyPr>
          <a:lstStyle/>
          <a:p>
            <a:pPr marL="0" lvl="0" indent="0" algn="just" eaLnBrk="0" fontAlgn="base" hangingPunct="0">
              <a:lnSpc>
                <a:spcPct val="100000"/>
              </a:lnSpc>
              <a:spcBef>
                <a:spcPct val="0"/>
              </a:spcBef>
              <a:spcAft>
                <a:spcPct val="0"/>
              </a:spcAft>
              <a:buClrTx/>
              <a:buNone/>
            </a:pPr>
            <a:r>
              <a:rPr lang="es-MX" altLang="es-MX" sz="2000" cap="none" dirty="0">
                <a:solidFill>
                  <a:srgbClr val="0A0A0A"/>
                </a:solidFill>
                <a:latin typeface="Arial" panose="020B0604020202020204" pitchFamily="34" charset="0"/>
                <a:cs typeface="Arial" panose="020B0604020202020204" pitchFamily="34" charset="0"/>
              </a:rPr>
              <a:t>PARA MINIMIZAR RESERVORIOS DE MICROORGANISMOS, SE ESTABLECEN NORMAS ESTRICTAS SOBRE EL ASPECTO FÍSICO EN ENTORNOS CLÍNICOS: </a:t>
            </a:r>
            <a:endParaRPr lang="es-MX" altLang="es-MX" sz="2000" cap="none" dirty="0">
              <a:latin typeface="Arial" panose="020B0604020202020204" pitchFamily="34" charset="0"/>
              <a:cs typeface="Arial" panose="020B0604020202020204" pitchFamily="34" charset="0"/>
            </a:endParaRPr>
          </a:p>
          <a:p>
            <a:pPr marL="0" lvl="0" indent="0" algn="just" eaLnBrk="0" fontAlgn="base" hangingPunct="0">
              <a:lnSpc>
                <a:spcPct val="100000"/>
              </a:lnSpc>
              <a:spcBef>
                <a:spcPct val="0"/>
              </a:spcBef>
              <a:spcAft>
                <a:spcPct val="0"/>
              </a:spcAft>
              <a:buClrTx/>
              <a:buFontTx/>
              <a:buChar char="•"/>
            </a:pPr>
            <a:endParaRPr lang="es-MX" altLang="es-MX" sz="2000" b="1" cap="none" dirty="0">
              <a:solidFill>
                <a:srgbClr val="0A0A0A"/>
              </a:solidFill>
              <a:latin typeface="Arial" panose="020B0604020202020204" pitchFamily="34" charset="0"/>
              <a:cs typeface="Arial" panose="020B0604020202020204" pitchFamily="34" charset="0"/>
            </a:endParaRPr>
          </a:p>
          <a:p>
            <a:pPr marL="457200" lvl="0" indent="-457200" algn="just" eaLnBrk="0" fontAlgn="base" hangingPunct="0">
              <a:lnSpc>
                <a:spcPct val="100000"/>
              </a:lnSpc>
              <a:spcBef>
                <a:spcPct val="0"/>
              </a:spcBef>
              <a:spcAft>
                <a:spcPct val="0"/>
              </a:spcAft>
              <a:buClrTx/>
              <a:buFont typeface="+mj-lt"/>
              <a:buAutoNum type="arabicPeriod"/>
            </a:pPr>
            <a:r>
              <a:rPr lang="es-MX" altLang="es-MX" sz="2000" b="1" cap="none" dirty="0">
                <a:solidFill>
                  <a:srgbClr val="0A0A0A"/>
                </a:solidFill>
                <a:latin typeface="Arial" panose="020B0604020202020204" pitchFamily="34" charset="0"/>
                <a:cs typeface="Arial" panose="020B0604020202020204" pitchFamily="34" charset="0"/>
              </a:rPr>
              <a:t>UÑAS:</a:t>
            </a:r>
            <a:r>
              <a:rPr lang="es-MX" altLang="es-MX" sz="2000" cap="none" dirty="0">
                <a:solidFill>
                  <a:srgbClr val="0A0A0A"/>
                </a:solidFill>
                <a:latin typeface="Arial" panose="020B0604020202020204" pitchFamily="34" charset="0"/>
                <a:cs typeface="Arial" panose="020B0604020202020204" pitchFamily="34" charset="0"/>
              </a:rPr>
              <a:t> DEBEN MANTENERSE CORTAS, LIMPIAS Y </a:t>
            </a:r>
            <a:r>
              <a:rPr lang="es-MX" altLang="es-MX" sz="2000" b="1" cap="none" dirty="0">
                <a:solidFill>
                  <a:srgbClr val="0A0A0A"/>
                </a:solidFill>
                <a:latin typeface="Arial" panose="020B0604020202020204" pitchFamily="34" charset="0"/>
                <a:cs typeface="Arial" panose="020B0604020202020204" pitchFamily="34" charset="0"/>
              </a:rPr>
              <a:t>SIN ESMALTE</a:t>
            </a:r>
            <a:r>
              <a:rPr lang="es-MX" altLang="es-MX" sz="2000" cap="none" dirty="0">
                <a:solidFill>
                  <a:srgbClr val="0A0A0A"/>
                </a:solidFill>
                <a:latin typeface="Arial" panose="020B0604020202020204" pitchFamily="34" charset="0"/>
                <a:cs typeface="Arial" panose="020B0604020202020204" pitchFamily="34" charset="0"/>
              </a:rPr>
              <a:t> (EL ESMALTE AGRIETADO PUEDE ALBERGAR BACTERIAS), ASI COMO SIN EL USO DE UÑAS ACRILICAS.</a:t>
            </a:r>
          </a:p>
          <a:p>
            <a:pPr marL="457200" lvl="0" indent="-457200" algn="just" eaLnBrk="0" fontAlgn="base" hangingPunct="0">
              <a:lnSpc>
                <a:spcPct val="100000"/>
              </a:lnSpc>
              <a:spcBef>
                <a:spcPct val="0"/>
              </a:spcBef>
              <a:spcAft>
                <a:spcPct val="0"/>
              </a:spcAft>
              <a:buClrTx/>
              <a:buFont typeface="+mj-lt"/>
              <a:buAutoNum type="arabicPeriod"/>
            </a:pPr>
            <a:r>
              <a:rPr lang="es-MX" altLang="es-MX" sz="2000" b="1" cap="none" dirty="0">
                <a:solidFill>
                  <a:srgbClr val="0A0A0A"/>
                </a:solidFill>
                <a:latin typeface="Arial" panose="020B0604020202020204" pitchFamily="34" charset="0"/>
                <a:cs typeface="Arial" panose="020B0604020202020204" pitchFamily="34" charset="0"/>
              </a:rPr>
              <a:t>JOYAS:</a:t>
            </a:r>
            <a:r>
              <a:rPr lang="es-MX" altLang="es-MX" sz="2000" cap="none" dirty="0">
                <a:solidFill>
                  <a:srgbClr val="0A0A0A"/>
                </a:solidFill>
                <a:latin typeface="Arial" panose="020B0604020202020204" pitchFamily="34" charset="0"/>
                <a:cs typeface="Arial" panose="020B0604020202020204" pitchFamily="34" charset="0"/>
              </a:rPr>
              <a:t> ESTÁ PROHIBIDO EL USO DE ANILLOS, PULSERAS O RELOJES DURANTE LA ATENCIÓN DIRECTA, YA QUE IMPIDEN UNA HIGIENE DE MANOS CORRECTA.</a:t>
            </a:r>
          </a:p>
          <a:p>
            <a:pPr marL="457200" lvl="0" indent="-457200" algn="just" eaLnBrk="0" fontAlgn="base" hangingPunct="0">
              <a:lnSpc>
                <a:spcPct val="100000"/>
              </a:lnSpc>
              <a:spcBef>
                <a:spcPct val="0"/>
              </a:spcBef>
              <a:spcAft>
                <a:spcPct val="0"/>
              </a:spcAft>
              <a:buClrTx/>
              <a:buFont typeface="+mj-lt"/>
              <a:buAutoNum type="arabicPeriod"/>
            </a:pPr>
            <a:r>
              <a:rPr lang="es-MX" altLang="es-MX" sz="2000" b="1" cap="none" dirty="0">
                <a:solidFill>
                  <a:srgbClr val="0A0A0A"/>
                </a:solidFill>
                <a:latin typeface="Arial" panose="020B0604020202020204" pitchFamily="34" charset="0"/>
                <a:cs typeface="Arial" panose="020B0604020202020204" pitchFamily="34" charset="0"/>
              </a:rPr>
              <a:t>CABELLO:</a:t>
            </a:r>
            <a:r>
              <a:rPr lang="es-MX" altLang="es-MX" sz="2000" cap="none" dirty="0">
                <a:solidFill>
                  <a:srgbClr val="0A0A0A"/>
                </a:solidFill>
                <a:latin typeface="Arial" panose="020B0604020202020204" pitchFamily="34" charset="0"/>
                <a:cs typeface="Arial" panose="020B0604020202020204" pitchFamily="34" charset="0"/>
              </a:rPr>
              <a:t> DEBE LLEVARSE RECOGIDO Y, EN ÁREAS CRÍTICAS, CUBIERTO TOTALMENTE POR UN GORRO QUIRÚRGICO, ASI COMO CABELLO CORTO EN LOS HOMBRES.</a:t>
            </a:r>
          </a:p>
          <a:p>
            <a:pPr marL="457200" lvl="0" indent="-457200" algn="just" eaLnBrk="0" fontAlgn="base" hangingPunct="0">
              <a:lnSpc>
                <a:spcPct val="100000"/>
              </a:lnSpc>
              <a:spcBef>
                <a:spcPct val="0"/>
              </a:spcBef>
              <a:spcAft>
                <a:spcPct val="0"/>
              </a:spcAft>
              <a:buClrTx/>
              <a:buFont typeface="+mj-lt"/>
              <a:buAutoNum type="arabicPeriod"/>
            </a:pPr>
            <a:r>
              <a:rPr lang="es-MX" altLang="es-MX" sz="2000" b="1" cap="none" dirty="0">
                <a:solidFill>
                  <a:srgbClr val="0A0A0A"/>
                </a:solidFill>
                <a:latin typeface="Arial" panose="020B0604020202020204" pitchFamily="34" charset="0"/>
                <a:cs typeface="Arial" panose="020B0604020202020204" pitchFamily="34" charset="0"/>
              </a:rPr>
              <a:t>VELLO FACIAL:</a:t>
            </a:r>
            <a:r>
              <a:rPr lang="es-MX" altLang="es-MX" sz="2000" cap="none" dirty="0">
                <a:solidFill>
                  <a:srgbClr val="0A0A0A"/>
                </a:solidFill>
                <a:latin typeface="Arial" panose="020B0604020202020204" pitchFamily="34" charset="0"/>
                <a:cs typeface="Arial" panose="020B0604020202020204" pitchFamily="34" charset="0"/>
              </a:rPr>
              <a:t> SE RECOMIENDA ESTAR AFEITADO O MANTENER LA BARBA MUY CORTA Y CUBIERTA SI EL PROTOCOLO LO EXIGE EN CASO DE HOMBRES. </a:t>
            </a:r>
          </a:p>
          <a:p>
            <a:pPr algn="just"/>
            <a:endParaRPr lang="es-MX" cap="none" dirty="0">
              <a:latin typeface="Arial" panose="020B0604020202020204" pitchFamily="34" charset="0"/>
              <a:cs typeface="Arial" panose="020B0604020202020204" pitchFamily="34" charset="0"/>
            </a:endParaRPr>
          </a:p>
        </p:txBody>
      </p:sp>
      <p:sp>
        <p:nvSpPr>
          <p:cNvPr id="4" name="Rectangle 1">
            <a:extLst>
              <a:ext uri="{FF2B5EF4-FFF2-40B4-BE49-F238E27FC236}">
                <a16:creationId xmlns:a16="http://schemas.microsoft.com/office/drawing/2014/main" id="{EDB18448-DD4C-F19B-22E1-CD2E20944555}"/>
              </a:ext>
            </a:extLst>
          </p:cNvPr>
          <p:cNvSpPr>
            <a:spLocks noChangeArrowheads="1"/>
          </p:cNvSpPr>
          <p:nvPr/>
        </p:nvSpPr>
        <p:spPr bwMode="auto">
          <a:xfrm>
            <a:off x="1061884" y="39763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pic>
        <p:nvPicPr>
          <p:cNvPr id="5" name="Imagen 4">
            <a:extLst>
              <a:ext uri="{FF2B5EF4-FFF2-40B4-BE49-F238E27FC236}">
                <a16:creationId xmlns:a16="http://schemas.microsoft.com/office/drawing/2014/main" id="{768EEB0C-F277-4DBE-3B18-26B52BFAE426}"/>
              </a:ext>
            </a:extLst>
          </p:cNvPr>
          <p:cNvPicPr>
            <a:picLocks noChangeAspect="1"/>
          </p:cNvPicPr>
          <p:nvPr/>
        </p:nvPicPr>
        <p:blipFill>
          <a:blip r:embed="rId2"/>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2651908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A28197-9896-DAD7-46A6-1261207E1124}"/>
              </a:ext>
            </a:extLst>
          </p:cNvPr>
          <p:cNvSpPr>
            <a:spLocks noGrp="1"/>
          </p:cNvSpPr>
          <p:nvPr>
            <p:ph type="title"/>
          </p:nvPr>
        </p:nvSpPr>
        <p:spPr/>
        <p:txBody>
          <a:bodyPr/>
          <a:lstStyle/>
          <a:p>
            <a:r>
              <a:rPr lang="es-MX" altLang="es-MX" sz="4000" b="1" cap="none" dirty="0">
                <a:solidFill>
                  <a:schemeClr val="accent2">
                    <a:lumMod val="75000"/>
                  </a:schemeClr>
                </a:solidFill>
                <a:latin typeface="Google Sans"/>
              </a:rPr>
              <a:t>UNIFORME Y ROPA DE TRABAJO</a:t>
            </a:r>
            <a:br>
              <a:rPr lang="es-MX" altLang="es-MX" sz="2400" cap="none" dirty="0"/>
            </a:br>
            <a:endParaRPr lang="es-MX" dirty="0"/>
          </a:p>
        </p:txBody>
      </p:sp>
      <p:sp>
        <p:nvSpPr>
          <p:cNvPr id="3" name="Marcador de contenido 2">
            <a:extLst>
              <a:ext uri="{FF2B5EF4-FFF2-40B4-BE49-F238E27FC236}">
                <a16:creationId xmlns:a16="http://schemas.microsoft.com/office/drawing/2014/main" id="{99E7D700-A54B-BCA5-AA6B-CD38516BE911}"/>
              </a:ext>
            </a:extLst>
          </p:cNvPr>
          <p:cNvSpPr>
            <a:spLocks noGrp="1"/>
          </p:cNvSpPr>
          <p:nvPr>
            <p:ph sz="quarter" idx="13"/>
          </p:nvPr>
        </p:nvSpPr>
        <p:spPr>
          <a:xfrm>
            <a:off x="482247" y="1521143"/>
            <a:ext cx="11032419" cy="4769403"/>
          </a:xfrm>
        </p:spPr>
        <p:txBody>
          <a:bodyPr>
            <a:normAutofit/>
          </a:bodyPr>
          <a:lstStyle/>
          <a:p>
            <a:pPr algn="just" eaLnBrk="0" fontAlgn="base" hangingPunct="0">
              <a:lnSpc>
                <a:spcPct val="100000"/>
              </a:lnSpc>
              <a:spcBef>
                <a:spcPct val="0"/>
              </a:spcBef>
              <a:spcAft>
                <a:spcPct val="0"/>
              </a:spcAft>
              <a:buClrTx/>
            </a:pPr>
            <a:r>
              <a:rPr lang="es-MX" altLang="es-MX" sz="2000" cap="none" dirty="0">
                <a:solidFill>
                  <a:srgbClr val="0A0A0A"/>
                </a:solidFill>
                <a:latin typeface="Arial" panose="020B0604020202020204" pitchFamily="34" charset="0"/>
                <a:cs typeface="Arial" panose="020B0604020202020204" pitchFamily="34" charset="0"/>
              </a:rPr>
              <a:t>EL UNIFORME DEBE SER EXCLUSIVO PARA EL ÁREA DE TRABAJO Y CAMBIARSE DIARIAMENTE.</a:t>
            </a:r>
          </a:p>
          <a:p>
            <a:pPr algn="just" eaLnBrk="0" fontAlgn="base" hangingPunct="0">
              <a:lnSpc>
                <a:spcPct val="100000"/>
              </a:lnSpc>
              <a:spcBef>
                <a:spcPct val="0"/>
              </a:spcBef>
              <a:spcAft>
                <a:spcPct val="0"/>
              </a:spcAft>
              <a:buClrTx/>
            </a:pPr>
            <a:r>
              <a:rPr lang="es-MX" altLang="es-MX" sz="2000" cap="none" dirty="0">
                <a:solidFill>
                  <a:srgbClr val="0A0A0A"/>
                </a:solidFill>
                <a:latin typeface="Arial" panose="020B0604020202020204" pitchFamily="34" charset="0"/>
                <a:cs typeface="Arial" panose="020B0604020202020204" pitchFamily="34" charset="0"/>
              </a:rPr>
              <a:t>NO SE DEBE TRANSITAR POR LA VÍA PÚBLICA CON EL UNIFORME CLÍNICO (PIJAMA QUIRÚRGICA) PARA EVITAR LA DISPERSIÓN DE CONTAMINANTES AMBIENTALES HACIA EL HOSPITAL Y VICEVERSA. </a:t>
            </a:r>
          </a:p>
          <a:p>
            <a:pPr algn="just" eaLnBrk="0" fontAlgn="base" hangingPunct="0">
              <a:lnSpc>
                <a:spcPct val="100000"/>
              </a:lnSpc>
              <a:spcBef>
                <a:spcPct val="0"/>
              </a:spcBef>
              <a:spcAft>
                <a:spcPct val="0"/>
              </a:spcAft>
              <a:buClrTx/>
            </a:pPr>
            <a:r>
              <a:rPr lang="es-MX" altLang="es-MX" sz="2000" cap="none" dirty="0">
                <a:solidFill>
                  <a:srgbClr val="0A0A0A"/>
                </a:solidFill>
                <a:latin typeface="Arial" panose="020B0604020202020204" pitchFamily="34" charset="0"/>
                <a:cs typeface="Arial" panose="020B0604020202020204" pitchFamily="34" charset="0"/>
              </a:rPr>
              <a:t>EN CASO DE ALUMNOS QUE YA LABOREN CON PACIENTES PARTICULARES, HAY QUE RETIRAR EL UNIFORME AL TERMINO DE LA JORNADA O EN DADO CASO LLEVAR UNA PLAYERA PARA CAMBIARSE LA FILIPINA Y EVITAR INFECCIONES CRUZADAS ENTRE LOS ALUMNOS Y PERSONAL ACADEMICO.</a:t>
            </a:r>
          </a:p>
          <a:p>
            <a:pPr algn="just" eaLnBrk="0" fontAlgn="base" hangingPunct="0">
              <a:lnSpc>
                <a:spcPct val="100000"/>
              </a:lnSpc>
              <a:spcBef>
                <a:spcPct val="0"/>
              </a:spcBef>
              <a:spcAft>
                <a:spcPct val="0"/>
              </a:spcAft>
              <a:buClrTx/>
            </a:pPr>
            <a:r>
              <a:rPr lang="es-MX" altLang="es-MX" sz="2000" cap="none" dirty="0">
                <a:solidFill>
                  <a:srgbClr val="0A0A0A"/>
                </a:solidFill>
                <a:latin typeface="Arial" panose="020B0604020202020204" pitchFamily="34" charset="0"/>
                <a:cs typeface="Arial" panose="020B0604020202020204" pitchFamily="34" charset="0"/>
              </a:rPr>
              <a:t>ZAPATOS LIMPIOS Y QUE SEA CALZADO PARA AREAS DE SALUD, CON SUELA ANTIDERRAPANTE, EVITAR EL USO DE CROCS O ZAPATOS DE HULE, YA QUE CON EL PISO MOJADO PUEDEN RESBALARSE.</a:t>
            </a:r>
          </a:p>
          <a:p>
            <a:pPr algn="just" eaLnBrk="0" fontAlgn="base" hangingPunct="0">
              <a:lnSpc>
                <a:spcPct val="100000"/>
              </a:lnSpc>
              <a:spcBef>
                <a:spcPct val="0"/>
              </a:spcBef>
              <a:spcAft>
                <a:spcPct val="0"/>
              </a:spcAft>
              <a:buClrTx/>
            </a:pPr>
            <a:r>
              <a:rPr lang="es-MX" altLang="es-MX" sz="2000" cap="none" dirty="0">
                <a:solidFill>
                  <a:srgbClr val="0A0A0A"/>
                </a:solidFill>
                <a:latin typeface="Arial" panose="020B0604020202020204" pitchFamily="34" charset="0"/>
                <a:cs typeface="Arial" panose="020B0604020202020204" pitchFamily="34" charset="0"/>
              </a:rPr>
              <a:t>EN CASO TEMPERATURAS BAJAS, LLEVAR SUETERES O PLAYERAS DEBAJO DEL UNIFORME QUE SEAN DEL MISMO TONO DE LA FILIPINA O COLORES NEUTROS.</a:t>
            </a:r>
          </a:p>
        </p:txBody>
      </p:sp>
      <p:pic>
        <p:nvPicPr>
          <p:cNvPr id="4" name="Imagen 3">
            <a:extLst>
              <a:ext uri="{FF2B5EF4-FFF2-40B4-BE49-F238E27FC236}">
                <a16:creationId xmlns:a16="http://schemas.microsoft.com/office/drawing/2014/main" id="{2D699F5B-8D9C-B12B-D313-90C265BB4D88}"/>
              </a:ext>
            </a:extLst>
          </p:cNvPr>
          <p:cNvPicPr>
            <a:picLocks noChangeAspect="1"/>
          </p:cNvPicPr>
          <p:nvPr/>
        </p:nvPicPr>
        <p:blipFill>
          <a:blip r:embed="rId2"/>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2399686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DC4790-59D3-E623-1FD2-E5CB150E6191}"/>
              </a:ext>
            </a:extLst>
          </p:cNvPr>
          <p:cNvSpPr>
            <a:spLocks noGrp="1"/>
          </p:cNvSpPr>
          <p:nvPr>
            <p:ph type="title"/>
          </p:nvPr>
        </p:nvSpPr>
        <p:spPr/>
        <p:txBody>
          <a:bodyPr>
            <a:normAutofit fontScale="90000"/>
          </a:bodyPr>
          <a:lstStyle/>
          <a:p>
            <a:r>
              <a:rPr lang="es-MX" altLang="es-MX" sz="4400" b="1" cap="none" dirty="0">
                <a:solidFill>
                  <a:schemeClr val="accent2">
                    <a:lumMod val="75000"/>
                  </a:schemeClr>
                </a:solidFill>
                <a:latin typeface="Arial" panose="020B0604020202020204" pitchFamily="34" charset="0"/>
                <a:cs typeface="Arial" panose="020B0604020202020204" pitchFamily="34" charset="0"/>
              </a:rPr>
              <a:t>USO DE EQUIPO DE PROTECCIÓN PERSONAL (EPP) </a:t>
            </a:r>
            <a:br>
              <a:rPr lang="es-MX" altLang="es-MX" sz="2400" cap="none" dirty="0">
                <a:latin typeface="Arial" panose="020B0604020202020204" pitchFamily="34" charset="0"/>
                <a:cs typeface="Arial" panose="020B0604020202020204" pitchFamily="34" charset="0"/>
              </a:rPr>
            </a:br>
            <a:endParaRPr lang="es-MX" dirty="0"/>
          </a:p>
        </p:txBody>
      </p:sp>
      <p:sp>
        <p:nvSpPr>
          <p:cNvPr id="3" name="Marcador de contenido 2">
            <a:extLst>
              <a:ext uri="{FF2B5EF4-FFF2-40B4-BE49-F238E27FC236}">
                <a16:creationId xmlns:a16="http://schemas.microsoft.com/office/drawing/2014/main" id="{F3546AFF-A589-3506-8C19-F7EC17824C64}"/>
              </a:ext>
            </a:extLst>
          </p:cNvPr>
          <p:cNvSpPr>
            <a:spLocks noGrp="1"/>
          </p:cNvSpPr>
          <p:nvPr>
            <p:ph sz="quarter" idx="13"/>
          </p:nvPr>
        </p:nvSpPr>
        <p:spPr/>
        <p:txBody>
          <a:bodyPr/>
          <a:lstStyle/>
          <a:p>
            <a:pPr marL="0" lvl="0" indent="0" algn="just" eaLnBrk="0" fontAlgn="base" hangingPunct="0">
              <a:lnSpc>
                <a:spcPct val="100000"/>
              </a:lnSpc>
              <a:spcBef>
                <a:spcPct val="0"/>
              </a:spcBef>
              <a:spcAft>
                <a:spcPct val="0"/>
              </a:spcAft>
              <a:buClrTx/>
              <a:buNone/>
            </a:pPr>
            <a:r>
              <a:rPr lang="es-MX" altLang="es-MX" sz="2000" cap="none" dirty="0">
                <a:solidFill>
                  <a:srgbClr val="0A0A0A"/>
                </a:solidFill>
                <a:latin typeface="Arial" panose="020B0604020202020204" pitchFamily="34" charset="0"/>
                <a:cs typeface="Arial" panose="020B0604020202020204" pitchFamily="34" charset="0"/>
              </a:rPr>
              <a:t>LA HIGIENE DEL PERSONAL INCLUYE EL MANEJO ADECUADO DE BARRERAS FÍSICAS, REGULADO EN 2026 POR NORMATIVAS COMO LA </a:t>
            </a:r>
            <a:r>
              <a:rPr lang="es-MX" altLang="es-MX" sz="2000" b="1" cap="none" dirty="0">
                <a:solidFill>
                  <a:srgbClr val="0A0A0A"/>
                </a:solidFill>
                <a:latin typeface="Arial" panose="020B0604020202020204" pitchFamily="34" charset="0"/>
                <a:cs typeface="Arial" panose="020B0604020202020204" pitchFamily="34" charset="0"/>
              </a:rPr>
              <a:t>NOM-017-STPS-2024</a:t>
            </a:r>
            <a:r>
              <a:rPr lang="es-MX" altLang="es-MX" sz="2000" cap="none" dirty="0">
                <a:solidFill>
                  <a:srgbClr val="0A0A0A"/>
                </a:solidFill>
                <a:latin typeface="Arial" panose="020B0604020202020204" pitchFamily="34" charset="0"/>
                <a:cs typeface="Arial" panose="020B0604020202020204" pitchFamily="34" charset="0"/>
              </a:rPr>
              <a:t> EN MÉXICO: </a:t>
            </a:r>
            <a:endParaRPr lang="es-MX" altLang="es-MX" sz="2000" cap="none" dirty="0">
              <a:latin typeface="Arial" panose="020B0604020202020204" pitchFamily="34" charset="0"/>
              <a:cs typeface="Arial" panose="020B0604020202020204" pitchFamily="34" charset="0"/>
            </a:endParaRPr>
          </a:p>
          <a:p>
            <a:pPr marL="457200" lvl="0" indent="-457200" algn="just" eaLnBrk="0" fontAlgn="base" hangingPunct="0">
              <a:lnSpc>
                <a:spcPct val="100000"/>
              </a:lnSpc>
              <a:spcBef>
                <a:spcPct val="0"/>
              </a:spcBef>
              <a:spcAft>
                <a:spcPct val="0"/>
              </a:spcAft>
              <a:buClrTx/>
              <a:buFont typeface="+mj-lt"/>
              <a:buAutoNum type="alphaLcParenR"/>
            </a:pPr>
            <a:r>
              <a:rPr lang="es-MX" altLang="es-MX" sz="2000" b="1" cap="none" dirty="0">
                <a:solidFill>
                  <a:srgbClr val="0A0A0A"/>
                </a:solidFill>
                <a:latin typeface="Arial" panose="020B0604020202020204" pitchFamily="34" charset="0"/>
                <a:cs typeface="Arial" panose="020B0604020202020204" pitchFamily="34" charset="0"/>
              </a:rPr>
              <a:t>COLOCACIÓN Y RETIRO:</a:t>
            </a:r>
            <a:r>
              <a:rPr lang="es-MX" altLang="es-MX" sz="2000" cap="none" dirty="0">
                <a:solidFill>
                  <a:srgbClr val="0A0A0A"/>
                </a:solidFill>
                <a:latin typeface="Arial" panose="020B0604020202020204" pitchFamily="34" charset="0"/>
                <a:cs typeface="Arial" panose="020B0604020202020204" pitchFamily="34" charset="0"/>
              </a:rPr>
              <a:t> DEBE REALIZARSE SIGUIENDO UNA SECUENCIA ESPECÍFICA PARA EVITAR LA AUTOCONTAMINACIÓN, ESO SE DARA MAS A DETALLE EN LA CLASE DE ASEPSIA.</a:t>
            </a:r>
          </a:p>
          <a:p>
            <a:pPr marL="457200" lvl="0" indent="-457200" algn="just" eaLnBrk="0" fontAlgn="base" hangingPunct="0">
              <a:lnSpc>
                <a:spcPct val="100000"/>
              </a:lnSpc>
              <a:spcBef>
                <a:spcPct val="0"/>
              </a:spcBef>
              <a:spcAft>
                <a:spcPct val="0"/>
              </a:spcAft>
              <a:buClrTx/>
              <a:buFont typeface="+mj-lt"/>
              <a:buAutoNum type="alphaLcParenR"/>
            </a:pPr>
            <a:r>
              <a:rPr lang="es-MX" altLang="es-MX" sz="2000" b="1" cap="none" dirty="0">
                <a:solidFill>
                  <a:srgbClr val="0A0A0A"/>
                </a:solidFill>
                <a:latin typeface="Arial" panose="020B0604020202020204" pitchFamily="34" charset="0"/>
                <a:cs typeface="Arial" panose="020B0604020202020204" pitchFamily="34" charset="0"/>
              </a:rPr>
              <a:t>HIGIENE DE MANOS:</a:t>
            </a:r>
            <a:r>
              <a:rPr lang="es-MX" altLang="es-MX" sz="2000" cap="none" dirty="0">
                <a:solidFill>
                  <a:srgbClr val="0A0A0A"/>
                </a:solidFill>
                <a:latin typeface="Arial" panose="020B0604020202020204" pitchFamily="34" charset="0"/>
                <a:cs typeface="Arial" panose="020B0604020202020204" pitchFamily="34" charset="0"/>
              </a:rPr>
              <a:t> ES OBLIGATORIO LAVARSE LAS MANOS </a:t>
            </a:r>
            <a:r>
              <a:rPr lang="es-MX" altLang="es-MX" sz="2000" b="1" cap="none" dirty="0">
                <a:solidFill>
                  <a:srgbClr val="0A0A0A"/>
                </a:solidFill>
                <a:latin typeface="Arial" panose="020B0604020202020204" pitchFamily="34" charset="0"/>
                <a:cs typeface="Arial" panose="020B0604020202020204" pitchFamily="34" charset="0"/>
              </a:rPr>
              <a:t>ANTES DE PONERSE</a:t>
            </a:r>
            <a:r>
              <a:rPr lang="es-MX" altLang="es-MX" sz="2000" cap="none" dirty="0">
                <a:solidFill>
                  <a:srgbClr val="0A0A0A"/>
                </a:solidFill>
                <a:latin typeface="Arial" panose="020B0604020202020204" pitchFamily="34" charset="0"/>
                <a:cs typeface="Arial" panose="020B0604020202020204" pitchFamily="34" charset="0"/>
              </a:rPr>
              <a:t> LOS GUANTES Y </a:t>
            </a:r>
            <a:r>
              <a:rPr lang="es-MX" altLang="es-MX" sz="2000" b="1" cap="none" dirty="0">
                <a:solidFill>
                  <a:srgbClr val="0A0A0A"/>
                </a:solidFill>
                <a:latin typeface="Arial" panose="020B0604020202020204" pitchFamily="34" charset="0"/>
                <a:cs typeface="Arial" panose="020B0604020202020204" pitchFamily="34" charset="0"/>
              </a:rPr>
              <a:t>ESTRICTAMENTE DESPUÉS</a:t>
            </a:r>
            <a:r>
              <a:rPr lang="es-MX" altLang="es-MX" sz="2000" cap="none" dirty="0">
                <a:solidFill>
                  <a:srgbClr val="0A0A0A"/>
                </a:solidFill>
                <a:latin typeface="Arial" panose="020B0604020202020204" pitchFamily="34" charset="0"/>
                <a:cs typeface="Arial" panose="020B0604020202020204" pitchFamily="34" charset="0"/>
              </a:rPr>
              <a:t> DE QUITÁRSELOS.</a:t>
            </a:r>
          </a:p>
          <a:p>
            <a:pPr algn="just"/>
            <a:endParaRPr lang="es-MX" cap="none" dirty="0">
              <a:latin typeface="Arial" panose="020B06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935F58C5-6ED0-A622-4A5A-AB741B8C5E38}"/>
              </a:ext>
            </a:extLst>
          </p:cNvPr>
          <p:cNvPicPr>
            <a:picLocks noChangeAspect="1"/>
          </p:cNvPicPr>
          <p:nvPr/>
        </p:nvPicPr>
        <p:blipFill>
          <a:blip r:embed="rId2"/>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29190174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A057F-1A2F-FCC0-7F14-E6D8B8C1015F}"/>
              </a:ext>
            </a:extLst>
          </p:cNvPr>
          <p:cNvSpPr>
            <a:spLocks noGrp="1"/>
          </p:cNvSpPr>
          <p:nvPr>
            <p:ph type="title"/>
          </p:nvPr>
        </p:nvSpPr>
        <p:spPr/>
        <p:txBody>
          <a:bodyPr>
            <a:normAutofit/>
          </a:bodyPr>
          <a:lstStyle/>
          <a:p>
            <a:r>
              <a:rPr lang="es-MX" b="1" dirty="0">
                <a:solidFill>
                  <a:schemeClr val="accent2">
                    <a:lumMod val="75000"/>
                  </a:schemeClr>
                </a:solidFill>
              </a:rPr>
              <a:t>OTRAS CONSIDERACIONES.</a:t>
            </a:r>
          </a:p>
        </p:txBody>
      </p:sp>
      <p:sp>
        <p:nvSpPr>
          <p:cNvPr id="3" name="Marcador de contenido 2">
            <a:extLst>
              <a:ext uri="{FF2B5EF4-FFF2-40B4-BE49-F238E27FC236}">
                <a16:creationId xmlns:a16="http://schemas.microsoft.com/office/drawing/2014/main" id="{A4047602-AF84-5D22-D3AA-24E39FC261BC}"/>
              </a:ext>
            </a:extLst>
          </p:cNvPr>
          <p:cNvSpPr>
            <a:spLocks noGrp="1"/>
          </p:cNvSpPr>
          <p:nvPr>
            <p:ph sz="quarter" idx="13"/>
          </p:nvPr>
        </p:nvSpPr>
        <p:spPr>
          <a:xfrm>
            <a:off x="684558" y="1592179"/>
            <a:ext cx="10363826" cy="1941773"/>
          </a:xfrm>
        </p:spPr>
        <p:txBody>
          <a:bodyPr/>
          <a:lstStyle/>
          <a:p>
            <a:r>
              <a:rPr lang="es-MX" sz="2000" b="1" dirty="0">
                <a:latin typeface="Arial" panose="020B0604020202020204" pitchFamily="34" charset="0"/>
                <a:cs typeface="Arial" panose="020B0604020202020204" pitchFamily="34" charset="0"/>
              </a:rPr>
              <a:t>Comportamiento:</a:t>
            </a:r>
            <a:r>
              <a:rPr lang="es-MX" sz="2000" dirty="0">
                <a:latin typeface="Arial" panose="020B0604020202020204" pitchFamily="34" charset="0"/>
                <a:cs typeface="Arial" panose="020B0604020202020204" pitchFamily="34" charset="0"/>
              </a:rPr>
              <a:t> No comer, fumar, MAQUILLARSE, beber o peinarse dentro de las áreas de atención asistencial.</a:t>
            </a:r>
          </a:p>
          <a:p>
            <a:r>
              <a:rPr lang="es-MX" sz="2000" b="1" dirty="0">
                <a:latin typeface="Arial" panose="020B0604020202020204" pitchFamily="34" charset="0"/>
                <a:cs typeface="Arial" panose="020B0604020202020204" pitchFamily="34" charset="0"/>
              </a:rPr>
              <a:t>Salud ocupacional:</a:t>
            </a:r>
            <a:r>
              <a:rPr lang="es-MX" sz="2000" dirty="0">
                <a:latin typeface="Arial" panose="020B0604020202020204" pitchFamily="34" charset="0"/>
                <a:cs typeface="Arial" panose="020B0604020202020204" pitchFamily="34" charset="0"/>
              </a:rPr>
              <a:t> Realización de exámenes médicos periódicos para prevenir enfermedades laborales. </a:t>
            </a:r>
          </a:p>
          <a:p>
            <a:endParaRPr lang="es-MX" dirty="0">
              <a:latin typeface="Arial" panose="020B0604020202020204" pitchFamily="34" charset="0"/>
              <a:cs typeface="Arial" panose="020B0604020202020204" pitchFamily="34" charset="0"/>
            </a:endParaRPr>
          </a:p>
        </p:txBody>
      </p:sp>
      <p:sp>
        <p:nvSpPr>
          <p:cNvPr id="4" name="AutoShape 2" descr="Importancia de la cuidar la higiene en la Industria de la Salud">
            <a:extLst>
              <a:ext uri="{FF2B5EF4-FFF2-40B4-BE49-F238E27FC236}">
                <a16:creationId xmlns:a16="http://schemas.microsoft.com/office/drawing/2014/main" id="{CE90683F-28D9-D33D-D26B-CA6CD3DA109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5" name="Imagen 4">
            <a:extLst>
              <a:ext uri="{FF2B5EF4-FFF2-40B4-BE49-F238E27FC236}">
                <a16:creationId xmlns:a16="http://schemas.microsoft.com/office/drawing/2014/main" id="{B810DD7B-4368-85B9-5E9A-F9A9A38282E0}"/>
              </a:ext>
            </a:extLst>
          </p:cNvPr>
          <p:cNvPicPr>
            <a:picLocks noChangeAspect="1"/>
          </p:cNvPicPr>
          <p:nvPr/>
        </p:nvPicPr>
        <p:blipFill>
          <a:blip r:embed="rId2"/>
          <a:stretch>
            <a:fillRect/>
          </a:stretch>
        </p:blipFill>
        <p:spPr>
          <a:xfrm>
            <a:off x="5866471" y="3429000"/>
            <a:ext cx="4367367" cy="2430093"/>
          </a:xfrm>
          <a:prstGeom prst="rect">
            <a:avLst/>
          </a:prstGeom>
        </p:spPr>
      </p:pic>
      <p:pic>
        <p:nvPicPr>
          <p:cNvPr id="6" name="Imagen 5">
            <a:extLst>
              <a:ext uri="{FF2B5EF4-FFF2-40B4-BE49-F238E27FC236}">
                <a16:creationId xmlns:a16="http://schemas.microsoft.com/office/drawing/2014/main" id="{C819022F-8EA2-4630-BFDA-6B1F07E64D73}"/>
              </a:ext>
            </a:extLst>
          </p:cNvPr>
          <p:cNvPicPr>
            <a:picLocks noChangeAspect="1"/>
          </p:cNvPicPr>
          <p:nvPr/>
        </p:nvPicPr>
        <p:blipFill>
          <a:blip r:embed="rId3"/>
          <a:stretch>
            <a:fillRect/>
          </a:stretch>
        </p:blipFill>
        <p:spPr>
          <a:xfrm>
            <a:off x="1143616" y="3485672"/>
            <a:ext cx="4367368" cy="2456644"/>
          </a:xfrm>
          <a:prstGeom prst="rect">
            <a:avLst/>
          </a:prstGeom>
        </p:spPr>
      </p:pic>
      <p:pic>
        <p:nvPicPr>
          <p:cNvPr id="7" name="Imagen 6">
            <a:extLst>
              <a:ext uri="{FF2B5EF4-FFF2-40B4-BE49-F238E27FC236}">
                <a16:creationId xmlns:a16="http://schemas.microsoft.com/office/drawing/2014/main" id="{51B37179-367A-1591-972F-B375467CC4B7}"/>
              </a:ext>
            </a:extLst>
          </p:cNvPr>
          <p:cNvPicPr>
            <a:picLocks noChangeAspect="1"/>
          </p:cNvPicPr>
          <p:nvPr/>
        </p:nvPicPr>
        <p:blipFill>
          <a:blip r:embed="rId4"/>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3587387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1E73A3-047C-45EB-C933-C5F83058485D}"/>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3D9910D5-873A-B92A-5587-59251E7122A6}"/>
              </a:ext>
            </a:extLst>
          </p:cNvPr>
          <p:cNvSpPr>
            <a:spLocks noGrp="1"/>
          </p:cNvSpPr>
          <p:nvPr>
            <p:ph sz="quarter" idx="13"/>
          </p:nvPr>
        </p:nvSpPr>
        <p:spPr/>
        <p:txBody>
          <a:bodyPr/>
          <a:lstStyle/>
          <a:p>
            <a:endParaRPr lang="es-MX"/>
          </a:p>
        </p:txBody>
      </p:sp>
      <p:pic>
        <p:nvPicPr>
          <p:cNvPr id="10242" name="Picture 2" descr="Gratitud infinita - Bitácora Enfermera">
            <a:extLst>
              <a:ext uri="{FF2B5EF4-FFF2-40B4-BE49-F238E27FC236}">
                <a16:creationId xmlns:a16="http://schemas.microsoft.com/office/drawing/2014/main" id="{88B0A09A-F2CB-3FF4-D29F-CACB537A5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538617"/>
            <a:ext cx="10600266" cy="5290691"/>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54C2FD59-85E8-5F83-D7E9-987EC1632C1E}"/>
              </a:ext>
            </a:extLst>
          </p:cNvPr>
          <p:cNvPicPr>
            <a:picLocks noChangeAspect="1"/>
          </p:cNvPicPr>
          <p:nvPr/>
        </p:nvPicPr>
        <p:blipFill>
          <a:blip r:embed="rId3"/>
          <a:stretch>
            <a:fillRect/>
          </a:stretch>
        </p:blipFill>
        <p:spPr>
          <a:xfrm>
            <a:off x="10418808" y="5915766"/>
            <a:ext cx="1411962" cy="749560"/>
          </a:xfrm>
          <a:prstGeom prst="rect">
            <a:avLst/>
          </a:prstGeom>
        </p:spPr>
      </p:pic>
    </p:spTree>
    <p:extLst>
      <p:ext uri="{BB962C8B-B14F-4D97-AF65-F5344CB8AC3E}">
        <p14:creationId xmlns:p14="http://schemas.microsoft.com/office/powerpoint/2010/main" val="1502792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682F5E-2C0A-1DB0-7D7B-223272A6D74B}"/>
              </a:ext>
            </a:extLst>
          </p:cNvPr>
          <p:cNvSpPr>
            <a:spLocks noGrp="1"/>
          </p:cNvSpPr>
          <p:nvPr>
            <p:ph type="title"/>
          </p:nvPr>
        </p:nvSpPr>
        <p:spPr>
          <a:xfrm>
            <a:off x="3525289" y="812306"/>
            <a:ext cx="5689732" cy="834501"/>
          </a:xfrm>
        </p:spPr>
        <p:txBody>
          <a:bodyPr>
            <a:noAutofit/>
          </a:bodyPr>
          <a:lstStyle/>
          <a:p>
            <a:r>
              <a:rPr lang="es-MX" sz="4000" b="1" dirty="0">
                <a:solidFill>
                  <a:schemeClr val="accent2">
                    <a:lumMod val="75000"/>
                  </a:schemeClr>
                </a:solidFill>
              </a:rPr>
              <a:t>Cuidados higiénicos.</a:t>
            </a:r>
          </a:p>
        </p:txBody>
      </p:sp>
      <p:sp>
        <p:nvSpPr>
          <p:cNvPr id="3" name="Marcador de contenido 2">
            <a:extLst>
              <a:ext uri="{FF2B5EF4-FFF2-40B4-BE49-F238E27FC236}">
                <a16:creationId xmlns:a16="http://schemas.microsoft.com/office/drawing/2014/main" id="{91CD7BBA-7ADA-9486-E49B-662DDA919AE0}"/>
              </a:ext>
            </a:extLst>
          </p:cNvPr>
          <p:cNvSpPr>
            <a:spLocks noGrp="1"/>
          </p:cNvSpPr>
          <p:nvPr>
            <p:ph sz="quarter" idx="13"/>
          </p:nvPr>
        </p:nvSpPr>
        <p:spPr>
          <a:xfrm>
            <a:off x="616997" y="1970467"/>
            <a:ext cx="10462335" cy="3258481"/>
          </a:xfrm>
        </p:spPr>
        <p:txBody>
          <a:bodyPr>
            <a:noAutofit/>
          </a:bodyPr>
          <a:lstStyle/>
          <a:p>
            <a:pPr algn="just"/>
            <a:r>
              <a:rPr lang="es-MX" sz="2000" dirty="0">
                <a:latin typeface="Arial" panose="020B0604020202020204" pitchFamily="34" charset="0"/>
                <a:cs typeface="Arial" panose="020B0604020202020204" pitchFamily="34" charset="0"/>
              </a:rPr>
              <a:t>El cuidado matutino se proporciona a los pacientes cuando se levantan. Este cuidado consiste en proporcionar un orinal o cómodo al paciente encamado, el lavado de la cara y de las manos y la administración de los medicamentos por vía oral. </a:t>
            </a:r>
          </a:p>
          <a:p>
            <a:pPr algn="just"/>
            <a:r>
              <a:rPr lang="es-MX" sz="2000" dirty="0">
                <a:latin typeface="Arial" panose="020B0604020202020204" pitchFamily="34" charset="0"/>
                <a:cs typeface="Arial" panose="020B0604020202020204" pitchFamily="34" charset="0"/>
              </a:rPr>
              <a:t>Los cuidados higiénicos se proporcionan a menudo después de que los pacientes han desayunado, aunque puede hacerse antes del desayuno. Suele incluir ayuda para las necesidades de evacuación, un baño o una ducha, el cuidado perineal, el cuidado y valoración en la espalda, así como de la boca, el cabello y las uñas. </a:t>
            </a:r>
          </a:p>
          <a:p>
            <a:pPr algn="just"/>
            <a:r>
              <a:rPr lang="es-MX" sz="2000" dirty="0">
                <a:latin typeface="Arial" panose="020B0604020202020204" pitchFamily="34" charset="0"/>
                <a:cs typeface="Arial" panose="020B0604020202020204" pitchFamily="34" charset="0"/>
              </a:rPr>
              <a:t>El cuidado a demanda se da cuando el paciente lo necesita. Por ejemplo, un paciente que es diaforético (suda mucho) puede necesitar baños y cambios de ropa de vestir y de cama más frecuentes.</a:t>
            </a:r>
          </a:p>
        </p:txBody>
      </p:sp>
      <p:pic>
        <p:nvPicPr>
          <p:cNvPr id="4" name="Imagen 3">
            <a:extLst>
              <a:ext uri="{FF2B5EF4-FFF2-40B4-BE49-F238E27FC236}">
                <a16:creationId xmlns:a16="http://schemas.microsoft.com/office/drawing/2014/main" id="{6110AFD2-1AF8-D4B3-53CC-4C48714E2E37}"/>
              </a:ext>
            </a:extLst>
          </p:cNvPr>
          <p:cNvPicPr>
            <a:picLocks noChangeAspect="1"/>
          </p:cNvPicPr>
          <p:nvPr/>
        </p:nvPicPr>
        <p:blipFill>
          <a:blip r:embed="rId2"/>
          <a:stretch>
            <a:fillRect/>
          </a:stretch>
        </p:blipFill>
        <p:spPr>
          <a:xfrm>
            <a:off x="10472074" y="6022298"/>
            <a:ext cx="1411962" cy="749560"/>
          </a:xfrm>
          <a:prstGeom prst="rect">
            <a:avLst/>
          </a:prstGeom>
        </p:spPr>
      </p:pic>
    </p:spTree>
    <p:extLst>
      <p:ext uri="{BB962C8B-B14F-4D97-AF65-F5344CB8AC3E}">
        <p14:creationId xmlns:p14="http://schemas.microsoft.com/office/powerpoint/2010/main" val="3268268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75450C-4689-32D6-A76C-734C78988D0F}"/>
              </a:ext>
            </a:extLst>
          </p:cNvPr>
          <p:cNvSpPr>
            <a:spLocks noGrp="1"/>
          </p:cNvSpPr>
          <p:nvPr>
            <p:ph type="title"/>
          </p:nvPr>
        </p:nvSpPr>
        <p:spPr>
          <a:xfrm>
            <a:off x="2750121" y="730549"/>
            <a:ext cx="6691132" cy="908482"/>
          </a:xfrm>
        </p:spPr>
        <p:txBody>
          <a:bodyPr>
            <a:normAutofit/>
          </a:bodyPr>
          <a:lstStyle/>
          <a:p>
            <a:r>
              <a:rPr lang="es-MX" sz="4000" b="1" dirty="0">
                <a:solidFill>
                  <a:schemeClr val="accent2">
                    <a:lumMod val="75000"/>
                  </a:schemeClr>
                </a:solidFill>
              </a:rPr>
              <a:t>Indicaciones de la higiene.</a:t>
            </a:r>
          </a:p>
        </p:txBody>
      </p:sp>
      <p:sp>
        <p:nvSpPr>
          <p:cNvPr id="3" name="Marcador de contenido 2">
            <a:extLst>
              <a:ext uri="{FF2B5EF4-FFF2-40B4-BE49-F238E27FC236}">
                <a16:creationId xmlns:a16="http://schemas.microsoft.com/office/drawing/2014/main" id="{2E36F219-7D4F-940B-8A9B-E86FA5357776}"/>
              </a:ext>
            </a:extLst>
          </p:cNvPr>
          <p:cNvSpPr>
            <a:spLocks noGrp="1"/>
          </p:cNvSpPr>
          <p:nvPr>
            <p:ph sz="quarter" idx="13"/>
          </p:nvPr>
        </p:nvSpPr>
        <p:spPr>
          <a:xfrm>
            <a:off x="984795" y="2015183"/>
            <a:ext cx="9890350" cy="2827634"/>
          </a:xfrm>
        </p:spPr>
        <p:txBody>
          <a:bodyPr>
            <a:normAutofit/>
          </a:bodyPr>
          <a:lstStyle/>
          <a:p>
            <a:pPr algn="just"/>
            <a:r>
              <a:rPr lang="es-MX" sz="2000" dirty="0">
                <a:latin typeface="Arial" panose="020B0604020202020204" pitchFamily="34" charset="0"/>
                <a:cs typeface="Arial" panose="020B0604020202020204" pitchFamily="34" charset="0"/>
              </a:rPr>
              <a:t>Diariamente en cada paciente durante su estadía en un centro de salud. o </a:t>
            </a:r>
          </a:p>
          <a:p>
            <a:pPr algn="just"/>
            <a:r>
              <a:rPr lang="es-MX" sz="2000" dirty="0">
                <a:latin typeface="Arial" panose="020B0604020202020204" pitchFamily="34" charset="0"/>
                <a:cs typeface="Arial" panose="020B0604020202020204" pitchFamily="34" charset="0"/>
              </a:rPr>
              <a:t>Considerando el estado general del paciente y su patología, cada vez que sea necesario. </a:t>
            </a:r>
          </a:p>
          <a:p>
            <a:pPr algn="just"/>
            <a:r>
              <a:rPr lang="es-MX" sz="2000" dirty="0">
                <a:latin typeface="Arial" panose="020B0604020202020204" pitchFamily="34" charset="0"/>
                <a:cs typeface="Arial" panose="020B0604020202020204" pitchFamily="34" charset="0"/>
              </a:rPr>
              <a:t>Posterior a sufrir cualquier tipo de incidente (por ejemplo, vómitos explosivos, sangramiento de heridas etc.) </a:t>
            </a:r>
          </a:p>
          <a:p>
            <a:pPr algn="just"/>
            <a:r>
              <a:rPr lang="es-MX" sz="2000" dirty="0">
                <a:latin typeface="Arial" panose="020B0604020202020204" pitchFamily="34" charset="0"/>
                <a:cs typeface="Arial" panose="020B0604020202020204" pitchFamily="34" charset="0"/>
              </a:rPr>
              <a:t>cada vez que surja algún imprevisto en la condición del paciente, que impida que este realice el baño por sí solo. </a:t>
            </a:r>
          </a:p>
        </p:txBody>
      </p:sp>
      <p:pic>
        <p:nvPicPr>
          <p:cNvPr id="4" name="Imagen 3">
            <a:extLst>
              <a:ext uri="{FF2B5EF4-FFF2-40B4-BE49-F238E27FC236}">
                <a16:creationId xmlns:a16="http://schemas.microsoft.com/office/drawing/2014/main" id="{2C66E204-A6F3-D5E1-2364-941F1CCFD5A1}"/>
              </a:ext>
            </a:extLst>
          </p:cNvPr>
          <p:cNvPicPr>
            <a:picLocks noChangeAspect="1"/>
          </p:cNvPicPr>
          <p:nvPr/>
        </p:nvPicPr>
        <p:blipFill>
          <a:blip r:embed="rId2"/>
          <a:stretch>
            <a:fillRect/>
          </a:stretch>
        </p:blipFill>
        <p:spPr>
          <a:xfrm>
            <a:off x="10472074" y="6022298"/>
            <a:ext cx="1411962" cy="749560"/>
          </a:xfrm>
          <a:prstGeom prst="rect">
            <a:avLst/>
          </a:prstGeom>
        </p:spPr>
      </p:pic>
    </p:spTree>
    <p:extLst>
      <p:ext uri="{BB962C8B-B14F-4D97-AF65-F5344CB8AC3E}">
        <p14:creationId xmlns:p14="http://schemas.microsoft.com/office/powerpoint/2010/main" val="516010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DA4C93-B2F9-01D2-7D06-7149DBA7A1F1}"/>
              </a:ext>
            </a:extLst>
          </p:cNvPr>
          <p:cNvSpPr>
            <a:spLocks noGrp="1"/>
          </p:cNvSpPr>
          <p:nvPr>
            <p:ph type="title"/>
          </p:nvPr>
        </p:nvSpPr>
        <p:spPr>
          <a:xfrm>
            <a:off x="1671632" y="804909"/>
            <a:ext cx="10011381" cy="855216"/>
          </a:xfrm>
        </p:spPr>
        <p:txBody>
          <a:bodyPr/>
          <a:lstStyle/>
          <a:p>
            <a:r>
              <a:rPr lang="es-MX" sz="4000" b="1" dirty="0">
                <a:solidFill>
                  <a:schemeClr val="accent2">
                    <a:lumMod val="75000"/>
                  </a:schemeClr>
                </a:solidFill>
              </a:rPr>
              <a:t>Acciones a realizar durante la higiene</a:t>
            </a:r>
            <a:r>
              <a:rPr lang="es-MX" dirty="0"/>
              <a:t>.</a:t>
            </a:r>
          </a:p>
        </p:txBody>
      </p:sp>
      <p:sp>
        <p:nvSpPr>
          <p:cNvPr id="3" name="Marcador de contenido 2">
            <a:extLst>
              <a:ext uri="{FF2B5EF4-FFF2-40B4-BE49-F238E27FC236}">
                <a16:creationId xmlns:a16="http://schemas.microsoft.com/office/drawing/2014/main" id="{9B04D386-4EE3-A9B0-6DA1-0EB9E04DD80E}"/>
              </a:ext>
            </a:extLst>
          </p:cNvPr>
          <p:cNvSpPr>
            <a:spLocks noGrp="1"/>
          </p:cNvSpPr>
          <p:nvPr>
            <p:ph sz="quarter" idx="13"/>
          </p:nvPr>
        </p:nvSpPr>
        <p:spPr>
          <a:xfrm>
            <a:off x="815300" y="1846587"/>
            <a:ext cx="10363826" cy="4206504"/>
          </a:xfrm>
        </p:spPr>
        <p:txBody>
          <a:bodyPr>
            <a:normAutofit/>
          </a:bodyPr>
          <a:lstStyle/>
          <a:p>
            <a:pPr algn="just"/>
            <a:r>
              <a:rPr lang="es-MX" sz="2400" dirty="0">
                <a:latin typeface="Arial" panose="020B0604020202020204" pitchFamily="34" charset="0"/>
                <a:cs typeface="Arial" panose="020B0604020202020204" pitchFamily="34" charset="0"/>
              </a:rPr>
              <a:t>Valoración de enfermería:</a:t>
            </a:r>
          </a:p>
          <a:p>
            <a:pPr lvl="1" algn="just"/>
            <a:r>
              <a:rPr lang="es-MX" sz="2400" dirty="0">
                <a:latin typeface="Arial" panose="020B0604020202020204" pitchFamily="34" charset="0"/>
                <a:cs typeface="Arial" panose="020B0604020202020204" pitchFamily="34" charset="0"/>
              </a:rPr>
              <a:t> La valoración de la piel y las prácticas higiénicas del paciente comprenden: </a:t>
            </a:r>
          </a:p>
          <a:p>
            <a:pPr marL="1371600" lvl="2" indent="-457200" algn="just">
              <a:buFont typeface="+mj-lt"/>
              <a:buAutoNum type="alphaLcParenR"/>
            </a:pPr>
            <a:r>
              <a:rPr lang="es-MX" sz="2400" dirty="0">
                <a:latin typeface="Arial" panose="020B0604020202020204" pitchFamily="34" charset="0"/>
                <a:cs typeface="Arial" panose="020B0604020202020204" pitchFamily="34" charset="0"/>
              </a:rPr>
              <a:t>anamnesis de enfermería para determinar las prácticas de cuidado de la piel que realiza el paciente, la capacidad para los autocuidados y los problemas de la piel antiguos o actuales.</a:t>
            </a:r>
          </a:p>
          <a:p>
            <a:pPr marL="1371600" lvl="2" indent="-457200" algn="just">
              <a:buFont typeface="+mj-lt"/>
              <a:buAutoNum type="alphaLcParenR"/>
            </a:pPr>
            <a:r>
              <a:rPr lang="es-MX" sz="2400" dirty="0">
                <a:latin typeface="Arial" panose="020B0604020202020204" pitchFamily="34" charset="0"/>
                <a:cs typeface="Arial" panose="020B0604020202020204" pitchFamily="34" charset="0"/>
              </a:rPr>
              <a:t>la valoración física de la piel. </a:t>
            </a:r>
          </a:p>
          <a:p>
            <a:pPr marL="1371600" lvl="2" indent="-457200" algn="just">
              <a:buFont typeface="+mj-lt"/>
              <a:buAutoNum type="alphaLcParenR"/>
            </a:pPr>
            <a:r>
              <a:rPr lang="es-MX" sz="2400" dirty="0">
                <a:latin typeface="Arial" panose="020B0604020202020204" pitchFamily="34" charset="0"/>
                <a:cs typeface="Arial" panose="020B0604020202020204" pitchFamily="34" charset="0"/>
              </a:rPr>
              <a:t>la identificación de los pacientes con riesgo de sufrir trastornos cutáneos (ulceras por decúbito).</a:t>
            </a:r>
          </a:p>
        </p:txBody>
      </p:sp>
      <p:pic>
        <p:nvPicPr>
          <p:cNvPr id="4" name="Imagen 3">
            <a:extLst>
              <a:ext uri="{FF2B5EF4-FFF2-40B4-BE49-F238E27FC236}">
                <a16:creationId xmlns:a16="http://schemas.microsoft.com/office/drawing/2014/main" id="{D953F3C8-6EB0-B2E2-826A-FD1A2B2E7BBC}"/>
              </a:ext>
            </a:extLst>
          </p:cNvPr>
          <p:cNvPicPr>
            <a:picLocks noChangeAspect="1"/>
          </p:cNvPicPr>
          <p:nvPr/>
        </p:nvPicPr>
        <p:blipFill>
          <a:blip r:embed="rId2"/>
          <a:stretch>
            <a:fillRect/>
          </a:stretch>
        </p:blipFill>
        <p:spPr>
          <a:xfrm>
            <a:off x="10472074" y="6022298"/>
            <a:ext cx="1411962" cy="749560"/>
          </a:xfrm>
          <a:prstGeom prst="rect">
            <a:avLst/>
          </a:prstGeom>
        </p:spPr>
      </p:pic>
    </p:spTree>
    <p:extLst>
      <p:ext uri="{BB962C8B-B14F-4D97-AF65-F5344CB8AC3E}">
        <p14:creationId xmlns:p14="http://schemas.microsoft.com/office/powerpoint/2010/main" val="3929763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C00BE4-B287-5337-BE40-9944DCA45792}"/>
              </a:ext>
            </a:extLst>
          </p:cNvPr>
          <p:cNvSpPr>
            <a:spLocks noGrp="1"/>
          </p:cNvSpPr>
          <p:nvPr>
            <p:ph type="title"/>
          </p:nvPr>
        </p:nvSpPr>
        <p:spPr>
          <a:xfrm>
            <a:off x="2569652" y="381643"/>
            <a:ext cx="7052695" cy="1180730"/>
          </a:xfrm>
        </p:spPr>
        <p:txBody>
          <a:bodyPr>
            <a:normAutofit fontScale="90000"/>
          </a:bodyPr>
          <a:lstStyle/>
          <a:p>
            <a:r>
              <a:rPr lang="es-MX" b="1" dirty="0">
                <a:solidFill>
                  <a:schemeClr val="accent2">
                    <a:lumMod val="75000"/>
                  </a:schemeClr>
                </a:solidFill>
              </a:rPr>
              <a:t>Anamnesis (entrevista ejemplo y ejercicio entre los alumnos)</a:t>
            </a:r>
          </a:p>
        </p:txBody>
      </p:sp>
      <p:sp>
        <p:nvSpPr>
          <p:cNvPr id="3" name="Marcador de contenido 2">
            <a:extLst>
              <a:ext uri="{FF2B5EF4-FFF2-40B4-BE49-F238E27FC236}">
                <a16:creationId xmlns:a16="http://schemas.microsoft.com/office/drawing/2014/main" id="{E3B4BEC0-E93A-50A9-ACEA-3D57BABE2B3D}"/>
              </a:ext>
            </a:extLst>
          </p:cNvPr>
          <p:cNvSpPr>
            <a:spLocks noGrp="1"/>
          </p:cNvSpPr>
          <p:nvPr>
            <p:ph sz="quarter" idx="13"/>
          </p:nvPr>
        </p:nvSpPr>
        <p:spPr>
          <a:xfrm>
            <a:off x="914086" y="1643815"/>
            <a:ext cx="10363826" cy="4087596"/>
          </a:xfrm>
        </p:spPr>
        <p:txBody>
          <a:bodyPr>
            <a:normAutofit/>
          </a:bodyPr>
          <a:lstStyle/>
          <a:p>
            <a:pPr algn="just"/>
            <a:r>
              <a:rPr lang="es-MX" sz="2000" b="1" dirty="0">
                <a:latin typeface="Arial" panose="020B0604020202020204" pitchFamily="34" charset="0"/>
                <a:cs typeface="Arial" panose="020B0604020202020204" pitchFamily="34" charset="0"/>
              </a:rPr>
              <a:t>Realice en su cuaderno la siguiente entrevista a un compañero/a. </a:t>
            </a:r>
          </a:p>
          <a:p>
            <a:pPr lvl="1" algn="just"/>
            <a:r>
              <a:rPr lang="es-MX" sz="2000" dirty="0">
                <a:latin typeface="Arial" panose="020B0604020202020204" pitchFamily="34" charset="0"/>
                <a:cs typeface="Arial" panose="020B0604020202020204" pitchFamily="34" charset="0"/>
              </a:rPr>
              <a:t>¿En qué momento suele ducharse o bañarse? </a:t>
            </a:r>
          </a:p>
          <a:p>
            <a:pPr lvl="1" algn="just"/>
            <a:r>
              <a:rPr lang="es-MX" sz="2000" dirty="0">
                <a:latin typeface="Arial" panose="020B0604020202020204" pitchFamily="34" charset="0"/>
                <a:cs typeface="Arial" panose="020B0604020202020204" pitchFamily="34" charset="0"/>
              </a:rPr>
              <a:t>¿Qué productos higiénicos usa habitualmente? </a:t>
            </a:r>
          </a:p>
          <a:p>
            <a:pPr lvl="1" algn="just"/>
            <a:r>
              <a:rPr lang="es-MX" sz="2000" dirty="0">
                <a:latin typeface="Arial" panose="020B0604020202020204" pitchFamily="34" charset="0"/>
                <a:cs typeface="Arial" panose="020B0604020202020204" pitchFamily="34" charset="0"/>
              </a:rPr>
              <a:t>¿Qué productos cosméticos faciales utiliza? </a:t>
            </a:r>
          </a:p>
          <a:p>
            <a:pPr lvl="1" algn="just"/>
            <a:r>
              <a:rPr lang="es-MX" sz="2000" dirty="0">
                <a:latin typeface="Arial" panose="020B0604020202020204" pitchFamily="34" charset="0"/>
                <a:cs typeface="Arial" panose="020B0604020202020204" pitchFamily="34" charset="0"/>
              </a:rPr>
              <a:t>¿Cómo y cuándo limpia los aplicadores y toallitas de maquillaje?</a:t>
            </a:r>
          </a:p>
          <a:p>
            <a:pPr lvl="1" algn="just"/>
            <a:r>
              <a:rPr lang="es-MX" sz="2000" dirty="0">
                <a:latin typeface="Arial" panose="020B0604020202020204" pitchFamily="34" charset="0"/>
                <a:cs typeface="Arial" panose="020B0604020202020204" pitchFamily="34" charset="0"/>
              </a:rPr>
              <a:t>¿Qué producto higiénico o cosmético no usa por los problemas cutáneos que le produce? </a:t>
            </a:r>
          </a:p>
          <a:p>
            <a:pPr lvl="1" algn="just"/>
            <a:r>
              <a:rPr lang="es-MX" sz="2000" dirty="0">
                <a:latin typeface="Arial" panose="020B0604020202020204" pitchFamily="34" charset="0"/>
                <a:cs typeface="Arial" panose="020B0604020202020204" pitchFamily="34" charset="0"/>
              </a:rPr>
              <a:t>¿Tiene problemas al realizar sus prácticas higiénicas? Si es así, ¿cuáles son?</a:t>
            </a:r>
          </a:p>
          <a:p>
            <a:pPr lvl="1" algn="just"/>
            <a:r>
              <a:rPr lang="es-MX" sz="2000" dirty="0">
                <a:latin typeface="Arial" panose="020B0604020202020204" pitchFamily="34" charset="0"/>
                <a:cs typeface="Arial" panose="020B0604020202020204" pitchFamily="34" charset="0"/>
              </a:rPr>
              <a:t> ¿Cómo puede el profesional de enfermería ayudarle mejor</a:t>
            </a:r>
          </a:p>
        </p:txBody>
      </p:sp>
      <p:sp>
        <p:nvSpPr>
          <p:cNvPr id="4" name="Flecha: a la derecha 3">
            <a:extLst>
              <a:ext uri="{FF2B5EF4-FFF2-40B4-BE49-F238E27FC236}">
                <a16:creationId xmlns:a16="http://schemas.microsoft.com/office/drawing/2014/main" id="{83DA0921-D643-79FE-1C5A-272A1F7C466D}"/>
              </a:ext>
            </a:extLst>
          </p:cNvPr>
          <p:cNvSpPr/>
          <p:nvPr/>
        </p:nvSpPr>
        <p:spPr>
          <a:xfrm>
            <a:off x="9334359" y="5115662"/>
            <a:ext cx="1469766" cy="10176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Rectángulo: esquinas redondeadas 4">
            <a:extLst>
              <a:ext uri="{FF2B5EF4-FFF2-40B4-BE49-F238E27FC236}">
                <a16:creationId xmlns:a16="http://schemas.microsoft.com/office/drawing/2014/main" id="{B1A06CA4-0019-C71A-83BC-BB47168FA96A}"/>
              </a:ext>
            </a:extLst>
          </p:cNvPr>
          <p:cNvSpPr/>
          <p:nvPr/>
        </p:nvSpPr>
        <p:spPr>
          <a:xfrm>
            <a:off x="5204177" y="5455559"/>
            <a:ext cx="3377381" cy="6277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b="1" dirty="0"/>
              <a:t>Continúan indicaciones</a:t>
            </a:r>
          </a:p>
        </p:txBody>
      </p:sp>
      <p:pic>
        <p:nvPicPr>
          <p:cNvPr id="6" name="Imagen 5">
            <a:extLst>
              <a:ext uri="{FF2B5EF4-FFF2-40B4-BE49-F238E27FC236}">
                <a16:creationId xmlns:a16="http://schemas.microsoft.com/office/drawing/2014/main" id="{59B77F18-BFC1-DCC5-91B0-ACF28D9C9604}"/>
              </a:ext>
            </a:extLst>
          </p:cNvPr>
          <p:cNvPicPr>
            <a:picLocks noChangeAspect="1"/>
          </p:cNvPicPr>
          <p:nvPr/>
        </p:nvPicPr>
        <p:blipFill>
          <a:blip r:embed="rId2"/>
          <a:stretch>
            <a:fillRect/>
          </a:stretch>
        </p:blipFill>
        <p:spPr>
          <a:xfrm>
            <a:off x="10472074" y="6022298"/>
            <a:ext cx="1411962" cy="749560"/>
          </a:xfrm>
          <a:prstGeom prst="rect">
            <a:avLst/>
          </a:prstGeom>
        </p:spPr>
      </p:pic>
    </p:spTree>
    <p:extLst>
      <p:ext uri="{BB962C8B-B14F-4D97-AF65-F5344CB8AC3E}">
        <p14:creationId xmlns:p14="http://schemas.microsoft.com/office/powerpoint/2010/main" val="2243427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79E2CC1-7F01-9E60-BEC1-04F5A00D17BD}"/>
              </a:ext>
            </a:extLst>
          </p:cNvPr>
          <p:cNvSpPr>
            <a:spLocks noGrp="1"/>
          </p:cNvSpPr>
          <p:nvPr>
            <p:ph sz="quarter" idx="13"/>
          </p:nvPr>
        </p:nvSpPr>
        <p:spPr>
          <a:xfrm>
            <a:off x="603369" y="659574"/>
            <a:ext cx="10363826" cy="4702539"/>
          </a:xfrm>
        </p:spPr>
        <p:txBody>
          <a:bodyPr>
            <a:noAutofit/>
          </a:bodyPr>
          <a:lstStyle/>
          <a:p>
            <a:pPr algn="just"/>
            <a:r>
              <a:rPr lang="es-MX" sz="2000" dirty="0">
                <a:latin typeface="Arial" panose="020B0604020202020204" pitchFamily="34" charset="0"/>
                <a:cs typeface="Arial" panose="020B0604020202020204" pitchFamily="34" charset="0"/>
              </a:rPr>
              <a:t>¿Tiene tendencia a la sequedad de la piel, el picor, las erupciones, los hematomas, la sudoración excesiva o la falta de sudoración? </a:t>
            </a:r>
          </a:p>
          <a:p>
            <a:pPr algn="just"/>
            <a:r>
              <a:rPr lang="es-MX" sz="2000" dirty="0">
                <a:latin typeface="Arial" panose="020B0604020202020204" pitchFamily="34" charset="0"/>
                <a:cs typeface="Arial" panose="020B0604020202020204" pitchFamily="34" charset="0"/>
              </a:rPr>
              <a:t>¿Ha tenido antes lesiones en la piel o el cuero cabelludo? </a:t>
            </a:r>
          </a:p>
          <a:p>
            <a:pPr algn="just"/>
            <a:r>
              <a:rPr lang="es-MX" sz="2000" dirty="0">
                <a:latin typeface="Arial" panose="020B0604020202020204" pitchFamily="34" charset="0"/>
                <a:cs typeface="Arial" panose="020B0604020202020204" pitchFamily="34" charset="0"/>
              </a:rPr>
              <a:t>¿Tiene alguna tendencia alérgica? Si es así, ¿cuál?</a:t>
            </a:r>
          </a:p>
          <a:p>
            <a:pPr algn="ctr"/>
            <a:r>
              <a:rPr lang="es-MX" sz="2000" b="1" dirty="0">
                <a:latin typeface="Arial" panose="020B0604020202020204" pitchFamily="34" charset="0"/>
                <a:cs typeface="Arial" panose="020B0604020202020204" pitchFamily="34" charset="0"/>
              </a:rPr>
              <a:t>Durante la entrevista debe tener en cuenta que… </a:t>
            </a:r>
          </a:p>
          <a:p>
            <a:pPr algn="just"/>
            <a:r>
              <a:rPr lang="es-MX" sz="2000" dirty="0">
                <a:latin typeface="Arial" panose="020B0604020202020204" pitchFamily="34" charset="0"/>
                <a:cs typeface="Arial" panose="020B0604020202020204" pitchFamily="34" charset="0"/>
              </a:rPr>
              <a:t>Las respuestas positivas a cualquiera de estas exige una mayor exploración:</a:t>
            </a:r>
          </a:p>
          <a:p>
            <a:pPr marL="857250" lvl="1" indent="-400050" algn="just">
              <a:buFont typeface="+mj-lt"/>
              <a:buAutoNum type="romanUcPeriod"/>
            </a:pPr>
            <a:r>
              <a:rPr lang="es-MX" sz="2000" dirty="0">
                <a:latin typeface="Arial" panose="020B0604020202020204" pitchFamily="34" charset="0"/>
                <a:cs typeface="Arial" panose="020B0604020202020204" pitchFamily="34" charset="0"/>
              </a:rPr>
              <a:t>en </a:t>
            </a:r>
            <a:r>
              <a:rPr lang="es-MX" sz="2000" b="1" dirty="0">
                <a:latin typeface="Arial" panose="020B0604020202020204" pitchFamily="34" charset="0"/>
                <a:cs typeface="Arial" panose="020B0604020202020204" pitchFamily="34" charset="0"/>
              </a:rPr>
              <a:t>cuanto a la duración </a:t>
            </a:r>
            <a:r>
              <a:rPr lang="es-MX" sz="2000" dirty="0">
                <a:latin typeface="Arial" panose="020B0604020202020204" pitchFamily="34" charset="0"/>
                <a:cs typeface="Arial" panose="020B0604020202020204" pitchFamily="34" charset="0"/>
              </a:rPr>
              <a:t>(¿cuándo empezó?)</a:t>
            </a:r>
          </a:p>
          <a:p>
            <a:pPr marL="857250" lvl="1" indent="-400050" algn="just">
              <a:buFont typeface="+mj-lt"/>
              <a:buAutoNum type="romanUcPeriod"/>
            </a:pPr>
            <a:r>
              <a:rPr lang="es-MX" sz="2000" b="1" dirty="0">
                <a:latin typeface="Arial" panose="020B0604020202020204" pitchFamily="34" charset="0"/>
                <a:cs typeface="Arial" panose="020B0604020202020204" pitchFamily="34" charset="0"/>
              </a:rPr>
              <a:t>la frecuencia </a:t>
            </a:r>
            <a:r>
              <a:rPr lang="es-MX" sz="2000" dirty="0">
                <a:latin typeface="Arial" panose="020B0604020202020204" pitchFamily="34" charset="0"/>
                <a:cs typeface="Arial" panose="020B0604020202020204" pitchFamily="34" charset="0"/>
              </a:rPr>
              <a:t>(¿con qué frecuencia lo padece?)</a:t>
            </a:r>
          </a:p>
          <a:p>
            <a:pPr marL="857250" lvl="1" indent="-400050" algn="just">
              <a:buFont typeface="+mj-lt"/>
              <a:buAutoNum type="romanUcPeriod"/>
            </a:pPr>
            <a:r>
              <a:rPr lang="es-MX" sz="2000" b="1" dirty="0">
                <a:latin typeface="Arial" panose="020B0604020202020204" pitchFamily="34" charset="0"/>
                <a:cs typeface="Arial" panose="020B0604020202020204" pitchFamily="34" charset="0"/>
              </a:rPr>
              <a:t>la descripción </a:t>
            </a:r>
            <a:r>
              <a:rPr lang="es-MX" sz="2000" dirty="0">
                <a:latin typeface="Arial" panose="020B0604020202020204" pitchFamily="34" charset="0"/>
                <a:cs typeface="Arial" panose="020B0604020202020204" pitchFamily="34" charset="0"/>
              </a:rPr>
              <a:t>de la lesión o la erupción; cualquier signo asociado, como la fiebre o las náuseas</a:t>
            </a:r>
          </a:p>
          <a:p>
            <a:pPr marL="857250" lvl="1" indent="-400050" algn="just">
              <a:buFont typeface="+mj-lt"/>
              <a:buAutoNum type="romanUcPeriod"/>
            </a:pPr>
            <a:r>
              <a:rPr lang="es-MX" sz="2000" b="1" dirty="0">
                <a:latin typeface="Arial" panose="020B0604020202020204" pitchFamily="34" charset="0"/>
                <a:cs typeface="Arial" panose="020B0604020202020204" pitchFamily="34" charset="0"/>
              </a:rPr>
              <a:t>los factores agravantes </a:t>
            </a:r>
            <a:r>
              <a:rPr lang="es-MX" sz="2000" dirty="0">
                <a:latin typeface="Arial" panose="020B0604020202020204" pitchFamily="34" charset="0"/>
                <a:cs typeface="Arial" panose="020B0604020202020204" pitchFamily="34" charset="0"/>
              </a:rPr>
              <a:t>(p. ej., estación del año, estrés, trabajo, medicamentos, viaje reciente, vivienda, contacto personal)</a:t>
            </a:r>
          </a:p>
          <a:p>
            <a:pPr marL="857250" lvl="1" indent="-400050" algn="just">
              <a:buFont typeface="+mj-lt"/>
              <a:buAutoNum type="romanUcPeriod"/>
            </a:pPr>
            <a:r>
              <a:rPr lang="es-MX" sz="2000" b="1" dirty="0">
                <a:latin typeface="Arial" panose="020B0604020202020204" pitchFamily="34" charset="0"/>
                <a:cs typeface="Arial" panose="020B0604020202020204" pitchFamily="34" charset="0"/>
              </a:rPr>
              <a:t>factores que lo alivian </a:t>
            </a:r>
            <a:r>
              <a:rPr lang="es-MX" sz="2000" dirty="0">
                <a:latin typeface="Arial" panose="020B0604020202020204" pitchFamily="34" charset="0"/>
                <a:cs typeface="Arial" panose="020B0604020202020204" pitchFamily="34" charset="0"/>
              </a:rPr>
              <a:t>(p. ej., medicamentos, lociones, remedios caseros), y antecedentes familiares del problema.</a:t>
            </a:r>
          </a:p>
        </p:txBody>
      </p:sp>
      <p:pic>
        <p:nvPicPr>
          <p:cNvPr id="2" name="Imagen 1">
            <a:extLst>
              <a:ext uri="{FF2B5EF4-FFF2-40B4-BE49-F238E27FC236}">
                <a16:creationId xmlns:a16="http://schemas.microsoft.com/office/drawing/2014/main" id="{A06359A2-F260-386D-94B8-3E67133702C0}"/>
              </a:ext>
            </a:extLst>
          </p:cNvPr>
          <p:cNvPicPr>
            <a:picLocks noChangeAspect="1"/>
          </p:cNvPicPr>
          <p:nvPr/>
        </p:nvPicPr>
        <p:blipFill>
          <a:blip r:embed="rId2"/>
          <a:stretch>
            <a:fillRect/>
          </a:stretch>
        </p:blipFill>
        <p:spPr>
          <a:xfrm>
            <a:off x="10472074" y="6022298"/>
            <a:ext cx="1411962" cy="749560"/>
          </a:xfrm>
          <a:prstGeom prst="rect">
            <a:avLst/>
          </a:prstGeom>
        </p:spPr>
      </p:pic>
    </p:spTree>
    <p:extLst>
      <p:ext uri="{BB962C8B-B14F-4D97-AF65-F5344CB8AC3E}">
        <p14:creationId xmlns:p14="http://schemas.microsoft.com/office/powerpoint/2010/main" val="144773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D33400-247B-9A3C-52F7-EFC9FE38709C}"/>
              </a:ext>
            </a:extLst>
          </p:cNvPr>
          <p:cNvSpPr>
            <a:spLocks noGrp="1"/>
          </p:cNvSpPr>
          <p:nvPr>
            <p:ph type="title"/>
          </p:nvPr>
        </p:nvSpPr>
        <p:spPr>
          <a:xfrm>
            <a:off x="780609" y="613983"/>
            <a:ext cx="10804750" cy="985200"/>
          </a:xfrm>
        </p:spPr>
        <p:txBody>
          <a:bodyPr>
            <a:noAutofit/>
          </a:bodyPr>
          <a:lstStyle/>
          <a:p>
            <a:r>
              <a:rPr lang="es-MX" sz="4000" b="1" dirty="0">
                <a:solidFill>
                  <a:schemeClr val="accent2">
                    <a:lumMod val="75000"/>
                  </a:schemeClr>
                </a:solidFill>
              </a:rPr>
              <a:t>Diagnostico y causas de la falta de higiene:</a:t>
            </a:r>
          </a:p>
        </p:txBody>
      </p:sp>
      <p:sp>
        <p:nvSpPr>
          <p:cNvPr id="3" name="Marcador de contenido 2">
            <a:extLst>
              <a:ext uri="{FF2B5EF4-FFF2-40B4-BE49-F238E27FC236}">
                <a16:creationId xmlns:a16="http://schemas.microsoft.com/office/drawing/2014/main" id="{EE9AB1B6-200E-2DE7-A76B-8895B0B78F3F}"/>
              </a:ext>
            </a:extLst>
          </p:cNvPr>
          <p:cNvSpPr>
            <a:spLocks noGrp="1"/>
          </p:cNvSpPr>
          <p:nvPr>
            <p:ph sz="quarter" idx="13"/>
          </p:nvPr>
        </p:nvSpPr>
        <p:spPr>
          <a:xfrm>
            <a:off x="334597" y="1599183"/>
            <a:ext cx="10363826" cy="3978392"/>
          </a:xfrm>
        </p:spPr>
        <p:txBody>
          <a:bodyPr>
            <a:noAutofit/>
          </a:bodyPr>
          <a:lstStyle/>
          <a:p>
            <a:r>
              <a:rPr lang="es-MX" sz="2000" dirty="0">
                <a:latin typeface="Arial" panose="020B0604020202020204" pitchFamily="34" charset="0"/>
                <a:cs typeface="Arial" panose="020B0604020202020204" pitchFamily="34" charset="0"/>
              </a:rPr>
              <a:t>Reducción o falta de motivación </a:t>
            </a:r>
          </a:p>
          <a:p>
            <a:r>
              <a:rPr lang="es-MX" sz="2000" dirty="0">
                <a:latin typeface="Arial" panose="020B0604020202020204" pitchFamily="34" charset="0"/>
                <a:cs typeface="Arial" panose="020B0604020202020204" pitchFamily="34" charset="0"/>
              </a:rPr>
              <a:t>Debilidad o cansancio </a:t>
            </a:r>
          </a:p>
          <a:p>
            <a:r>
              <a:rPr lang="es-MX" sz="2000" dirty="0">
                <a:latin typeface="Arial" panose="020B0604020202020204" pitchFamily="34" charset="0"/>
                <a:cs typeface="Arial" panose="020B0604020202020204" pitchFamily="34" charset="0"/>
              </a:rPr>
              <a:t>Dolor o molestias </a:t>
            </a:r>
          </a:p>
          <a:p>
            <a:r>
              <a:rPr lang="es-MX" sz="2000" dirty="0">
                <a:latin typeface="Arial" panose="020B0604020202020204" pitchFamily="34" charset="0"/>
                <a:cs typeface="Arial" panose="020B0604020202020204" pitchFamily="34" charset="0"/>
              </a:rPr>
              <a:t>Deterioro perceptivo o cognitivo </a:t>
            </a:r>
          </a:p>
          <a:p>
            <a:r>
              <a:rPr lang="es-MX" sz="2000" dirty="0">
                <a:latin typeface="Arial" panose="020B0604020202020204" pitchFamily="34" charset="0"/>
                <a:cs typeface="Arial" panose="020B0604020202020204" pitchFamily="34" charset="0"/>
              </a:rPr>
              <a:t>Incapacidad para percibir partes del cuerpo o relación espacial </a:t>
            </a:r>
          </a:p>
          <a:p>
            <a:r>
              <a:rPr lang="es-MX" sz="2000" dirty="0">
                <a:latin typeface="Arial" panose="020B0604020202020204" pitchFamily="34" charset="0"/>
                <a:cs typeface="Arial" panose="020B0604020202020204" pitchFamily="34" charset="0"/>
              </a:rPr>
              <a:t>Trastorno neuromuscular u osteomuscular </a:t>
            </a:r>
          </a:p>
          <a:p>
            <a:r>
              <a:rPr lang="es-MX" sz="2000" dirty="0">
                <a:latin typeface="Arial" panose="020B0604020202020204" pitchFamily="34" charset="0"/>
                <a:cs typeface="Arial" panose="020B0604020202020204" pitchFamily="34" charset="0"/>
              </a:rPr>
              <a:t>Restricción impuesta por causa médica </a:t>
            </a:r>
          </a:p>
          <a:p>
            <a:r>
              <a:rPr lang="es-MX" sz="2000" dirty="0">
                <a:latin typeface="Arial" panose="020B0604020202020204" pitchFamily="34" charset="0"/>
                <a:cs typeface="Arial" panose="020B0604020202020204" pitchFamily="34" charset="0"/>
              </a:rPr>
              <a:t>Procedimiento terapéutico que limita la movilidad (p. ej., infusión intravenosa, yeso, etc.) </a:t>
            </a:r>
          </a:p>
          <a:p>
            <a:r>
              <a:rPr lang="es-MX" sz="2000" dirty="0">
                <a:latin typeface="Arial" panose="020B0604020202020204" pitchFamily="34" charset="0"/>
                <a:cs typeface="Arial" panose="020B0604020202020204" pitchFamily="34" charset="0"/>
              </a:rPr>
              <a:t>Ansiedad acentuada </a:t>
            </a:r>
          </a:p>
          <a:p>
            <a:r>
              <a:rPr lang="es-MX" sz="2000" dirty="0">
                <a:latin typeface="Arial" panose="020B0604020202020204" pitchFamily="34" charset="0"/>
                <a:cs typeface="Arial" panose="020B0604020202020204" pitchFamily="34" charset="0"/>
              </a:rPr>
              <a:t>Barreras ambientales</a:t>
            </a:r>
          </a:p>
        </p:txBody>
      </p:sp>
      <p:pic>
        <p:nvPicPr>
          <p:cNvPr id="2050" name="Picture 2" descr="La enfermería en cuidados paliativos y su importancia | UNIR">
            <a:extLst>
              <a:ext uri="{FF2B5EF4-FFF2-40B4-BE49-F238E27FC236}">
                <a16:creationId xmlns:a16="http://schemas.microsoft.com/office/drawing/2014/main" id="{CDF9BF11-0BF8-C8B0-466F-766ACB3624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2557" y="2287625"/>
            <a:ext cx="3534136" cy="1986556"/>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15206263-D840-2DF9-7C87-9CFAA8148F5A}"/>
              </a:ext>
            </a:extLst>
          </p:cNvPr>
          <p:cNvPicPr>
            <a:picLocks noChangeAspect="1"/>
          </p:cNvPicPr>
          <p:nvPr/>
        </p:nvPicPr>
        <p:blipFill>
          <a:blip r:embed="rId4"/>
          <a:stretch>
            <a:fillRect/>
          </a:stretch>
        </p:blipFill>
        <p:spPr>
          <a:xfrm>
            <a:off x="10498707" y="5977910"/>
            <a:ext cx="1411962" cy="749560"/>
          </a:xfrm>
          <a:prstGeom prst="rect">
            <a:avLst/>
          </a:prstGeom>
        </p:spPr>
      </p:pic>
    </p:spTree>
    <p:extLst>
      <p:ext uri="{BB962C8B-B14F-4D97-AF65-F5344CB8AC3E}">
        <p14:creationId xmlns:p14="http://schemas.microsoft.com/office/powerpoint/2010/main" val="3664330340"/>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464</TotalTime>
  <Words>2647</Words>
  <Application>Microsoft Office PowerPoint</Application>
  <PresentationFormat>Panorámica</PresentationFormat>
  <Paragraphs>144</Paragraphs>
  <Slides>35</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35</vt:i4>
      </vt:variant>
    </vt:vector>
  </HeadingPairs>
  <TitlesOfParts>
    <vt:vector size="41" baseType="lpstr">
      <vt:lpstr>Arial</vt:lpstr>
      <vt:lpstr>Calibri</vt:lpstr>
      <vt:lpstr>Google Sans</vt:lpstr>
      <vt:lpstr>Trebuchet MS</vt:lpstr>
      <vt:lpstr>Wingdings 3</vt:lpstr>
      <vt:lpstr>Faceta</vt:lpstr>
      <vt:lpstr>Higiene y confort</vt:lpstr>
      <vt:lpstr>Higiene concepto.</vt:lpstr>
      <vt:lpstr>Factores que influyen en las practicas de  higiene:</vt:lpstr>
      <vt:lpstr>Cuidados higiénicos.</vt:lpstr>
      <vt:lpstr>Indicaciones de la higiene.</vt:lpstr>
      <vt:lpstr>Acciones a realizar durante la higiene.</vt:lpstr>
      <vt:lpstr>Anamnesis (entrevista ejemplo y ejercicio entre los alumnos)</vt:lpstr>
      <vt:lpstr>Presentación de PowerPoint</vt:lpstr>
      <vt:lpstr>Diagnostico y causas de la falta de higiene:</vt:lpstr>
      <vt:lpstr>Planeación.</vt:lpstr>
      <vt:lpstr>Presentación de PowerPoint</vt:lpstr>
      <vt:lpstr>Confort: Concepto.</vt:lpstr>
      <vt:lpstr>Acciones asociadas al confort.</vt:lpstr>
      <vt:lpstr>Presentación de PowerPoint</vt:lpstr>
      <vt:lpstr>Qué acciones realizamos para satisfacer las necesidades del paciente?</vt:lpstr>
      <vt:lpstr>Baño.</vt:lpstr>
      <vt:lpstr>Tipos de baño</vt:lpstr>
      <vt:lpstr>Presentación de PowerPoint</vt:lpstr>
      <vt:lpstr>Aseo de cavidades.</vt:lpstr>
      <vt:lpstr>Presentación de PowerPoint</vt:lpstr>
      <vt:lpstr>Presentación de PowerPoint</vt:lpstr>
      <vt:lpstr>Consideraciones especiales para los aseos y baños del paciente. </vt:lpstr>
      <vt:lpstr>Presentación de PowerPoint</vt:lpstr>
      <vt:lpstr>Otras formas de dar confort y seguridad al paciente.</vt:lpstr>
      <vt:lpstr>Videos complementarios sobre higiene y confort.</vt:lpstr>
      <vt:lpstr>Higiene dentro del personal de salud.</vt:lpstr>
      <vt:lpstr>Higiene en el personal de salud.</vt:lpstr>
      <vt:lpstr>Acciones para evitar la transmisión de infecciones asociadas a la atención sanitaria (iaas).</vt:lpstr>
      <vt:lpstr>HIGIENE DE MANOS (LA MEDIDA MÁS CRÍTICA) </vt:lpstr>
      <vt:lpstr>CARACTERISTICAS DE UN BUEN LAVADO DE MANOS.</vt:lpstr>
      <vt:lpstr>PRESENTACIÓN Y APARIENCIA PERSONAL </vt:lpstr>
      <vt:lpstr>UNIFORME Y ROPA DE TRABAJO </vt:lpstr>
      <vt:lpstr>USO DE EQUIPO DE PROTECCIÓN PERSONAL (EPP)  </vt:lpstr>
      <vt:lpstr>OTRAS CONSIDERACIONES.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Higiene y confort</dc:title>
  <dc:creator>thinkpad</dc:creator>
  <cp:lastModifiedBy>MI PC</cp:lastModifiedBy>
  <cp:revision>9</cp:revision>
  <dcterms:created xsi:type="dcterms:W3CDTF">2025-04-24T19:31:18Z</dcterms:created>
  <dcterms:modified xsi:type="dcterms:W3CDTF">2026-07-30T21:22:26Z</dcterms:modified>
</cp:coreProperties>
</file>