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sldSz cx="18288000" cy="10287000"/>
  <p:notesSz cx="6858000" cy="9144000"/>
  <p:embeddedFontLst>
    <p:embeddedFont>
      <p:font typeface="Calibri (MS)" panose="020B0604020202020204" charset="0"/>
      <p:regular r:id="rId51"/>
    </p:embeddedFont>
    <p:embeddedFont>
      <p:font typeface="Corbel" panose="020B0503020204020204" pitchFamily="34" charset="0"/>
      <p:regular r:id="rId52"/>
      <p:bold r:id="rId53"/>
      <p:italic r:id="rId54"/>
      <p:boldItalic r:id="rId55"/>
    </p:embeddedFont>
    <p:embeddedFont>
      <p:font typeface="Kenao Sans Serif" panose="020B0604020202020204" charset="-18"/>
      <p:regular r:id="rId56"/>
    </p:embeddedFont>
    <p:embeddedFont>
      <p:font typeface="TT Rounds Condensed" panose="020B0604020202020204" charset="0"/>
      <p:regular r:id="rId57"/>
    </p:embeddedFont>
    <p:embeddedFont>
      <p:font typeface="TT Rounds Condensed Bold" panose="020B0604020202020204" charset="0"/>
      <p:regular r:id="rId58"/>
    </p:embeddedFont>
    <p:embeddedFont>
      <p:font typeface="TT Rounds Condensed Bold Italics" panose="020B0604020202020204" charset="0"/>
      <p:regular r:id="rId59"/>
    </p:embeddedFont>
    <p:embeddedFont>
      <p:font typeface="Verdana" panose="020B0604030504040204" pitchFamily="34" charset="0"/>
      <p:regular r:id="rId60"/>
      <p:bold r:id="rId61"/>
      <p:italic r:id="rId62"/>
      <p:boldItalic r:id="rId6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5.fntdata"/><Relationship Id="rId63" Type="http://schemas.openxmlformats.org/officeDocument/2006/relationships/font" Target="fonts/font1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1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6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9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4.fntdata"/><Relationship Id="rId62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7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2.fntdata"/><Relationship Id="rId60" Type="http://schemas.openxmlformats.org/officeDocument/2006/relationships/font" Target="fonts/font10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46710" y="365761"/>
            <a:ext cx="17586960" cy="956690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4970" y="1323564"/>
            <a:ext cx="14950440" cy="438912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10800" b="1" cap="all" baseline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4295" y="5804452"/>
            <a:ext cx="13151790" cy="2082248"/>
          </a:xfrm>
        </p:spPr>
        <p:txBody>
          <a:bodyPr>
            <a:normAutofit/>
          </a:bodyPr>
          <a:lstStyle>
            <a:lvl1pPr marL="0" indent="0" algn="ctr">
              <a:buNone/>
              <a:defRPr sz="3300">
                <a:solidFill>
                  <a:srgbClr val="FFFFFF"/>
                </a:solidFill>
              </a:defRPr>
            </a:lvl1pPr>
            <a:lvl2pPr marL="685800" indent="0" algn="ctr">
              <a:buNone/>
              <a:defRPr sz="3300"/>
            </a:lvl2pPr>
            <a:lvl3pPr marL="1371600" indent="0" algn="ctr">
              <a:buNone/>
              <a:defRPr sz="3300"/>
            </a:lvl3pPr>
            <a:lvl4pPr marL="2057400" indent="0" algn="ctr">
              <a:buNone/>
              <a:defRPr sz="3000"/>
            </a:lvl4pPr>
            <a:lvl5pPr marL="2743200" indent="0" algn="ctr">
              <a:buNone/>
              <a:defRPr sz="3000"/>
            </a:lvl5pPr>
            <a:lvl6pPr marL="3429000" indent="0" algn="ctr">
              <a:buNone/>
              <a:defRPr sz="3000"/>
            </a:lvl6pPr>
            <a:lvl7pPr marL="4114800" indent="0" algn="ctr">
              <a:buNone/>
              <a:defRPr sz="3000"/>
            </a:lvl7pPr>
            <a:lvl8pPr marL="4800600" indent="0" algn="ctr">
              <a:buNone/>
              <a:defRPr sz="3000"/>
            </a:lvl8pPr>
            <a:lvl9pPr marL="5486400" indent="0" algn="ctr">
              <a:buNone/>
              <a:defRPr sz="3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967991" y="5600700"/>
            <a:ext cx="12344402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1917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952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1143000"/>
            <a:ext cx="3486150" cy="81153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14500" y="1143000"/>
            <a:ext cx="11144250" cy="811530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338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37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9636" y="1760363"/>
            <a:ext cx="14950440" cy="438912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10800" b="0" cap="all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4892" y="6231780"/>
            <a:ext cx="13153644" cy="2045709"/>
          </a:xfrm>
        </p:spPr>
        <p:txBody>
          <a:bodyPr anchor="t">
            <a:normAutofit/>
          </a:bodyPr>
          <a:lstStyle>
            <a:lvl1pPr marL="0" indent="0" algn="ctr">
              <a:buNone/>
              <a:defRPr sz="3300">
                <a:solidFill>
                  <a:schemeClr val="accent1"/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2971801" y="6030612"/>
            <a:ext cx="12344402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060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14500" y="3086098"/>
            <a:ext cx="7132320" cy="6035040"/>
          </a:xfrm>
        </p:spPr>
        <p:txBody>
          <a:bodyPr/>
          <a:lstStyle>
            <a:lvl1pPr>
              <a:defRPr sz="33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01418" y="3086100"/>
            <a:ext cx="7132320" cy="6035040"/>
          </a:xfrm>
        </p:spPr>
        <p:txBody>
          <a:bodyPr/>
          <a:lstStyle>
            <a:lvl1pPr>
              <a:defRPr sz="33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684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4500" y="3002266"/>
            <a:ext cx="7132320" cy="116586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14500" y="4082225"/>
            <a:ext cx="7132320" cy="5074920"/>
          </a:xfrm>
        </p:spPr>
        <p:txBody>
          <a:bodyPr/>
          <a:lstStyle>
            <a:lvl1pPr>
              <a:defRPr sz="33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403760" y="2998548"/>
            <a:ext cx="7132320" cy="116586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403760" y="4078983"/>
            <a:ext cx="7132320" cy="5074920"/>
          </a:xfrm>
        </p:spPr>
        <p:txBody>
          <a:bodyPr/>
          <a:lstStyle>
            <a:lvl1pPr>
              <a:defRPr sz="33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264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172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142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0" y="1645920"/>
            <a:ext cx="5897880" cy="260604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6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78239" y="1645920"/>
            <a:ext cx="7818120" cy="699516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4500" y="4251960"/>
            <a:ext cx="5897880" cy="45262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255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866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0" y="1645920"/>
            <a:ext cx="5897880" cy="260604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6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19872" y="1604771"/>
            <a:ext cx="9148572" cy="72009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42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4500" y="4251960"/>
            <a:ext cx="5897880" cy="43205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255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903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46710" y="365761"/>
            <a:ext cx="17586960" cy="956690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14500" y="914400"/>
            <a:ext cx="14813280" cy="2034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4501" y="3086100"/>
            <a:ext cx="14809307" cy="6057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14494" y="9335743"/>
            <a:ext cx="3493611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accent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23722" y="9335743"/>
            <a:ext cx="7076661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994296" y="9335743"/>
            <a:ext cx="255932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762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274320" algn="l" defTabSz="1371600" rtl="0" eaLnBrk="1" latinLnBrk="0" hangingPunct="1">
        <a:lnSpc>
          <a:spcPct val="90000"/>
        </a:lnSpc>
        <a:spcBef>
          <a:spcPts val="2100"/>
        </a:spcBef>
        <a:buClr>
          <a:schemeClr val="accent1"/>
        </a:buClr>
        <a:buSzPct val="80000"/>
        <a:buFont typeface="Corbel" pitchFamily="34" charset="0"/>
        <a:buChar char="•"/>
        <a:defRPr sz="33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7432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SzPct val="80000"/>
        <a:buFont typeface="Corbel" pitchFamily="34" charset="0"/>
        <a:buChar char="•"/>
        <a:defRPr sz="3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097280" indent="-27432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SzPct val="80000"/>
        <a:buFont typeface="Corbel" pitchFamily="34" charset="0"/>
        <a:buChar char="•"/>
        <a:defRPr sz="27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508760" indent="-27432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SzPct val="80000"/>
        <a:buFont typeface="Corbel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920240" indent="-27432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SzPct val="80000"/>
        <a:buFont typeface="Corbel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400000" indent="-34290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SzPct val="80000"/>
        <a:buFont typeface="Corbel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2850000" indent="-34290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SzPct val="80000"/>
        <a:buFont typeface="Corbel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3300000" indent="-34290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SzPct val="80000"/>
        <a:buFont typeface="Corbel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3750000" indent="-34290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SzPct val="80000"/>
        <a:buFont typeface="Corbel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36.jpe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2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5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86000" y="1683544"/>
            <a:ext cx="13716000" cy="3581400"/>
            <a:chOff x="0" y="0"/>
            <a:chExt cx="18288000" cy="4775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288000" cy="4775200"/>
            </a:xfrm>
            <a:custGeom>
              <a:avLst/>
              <a:gdLst/>
              <a:ahLst/>
              <a:cxnLst/>
              <a:rect l="l" t="t" r="r" b="b"/>
              <a:pathLst>
                <a:path w="18288000" h="4775200">
                  <a:moveTo>
                    <a:pt x="0" y="0"/>
                  </a:moveTo>
                  <a:lnTo>
                    <a:pt x="18288000" y="0"/>
                  </a:lnTo>
                  <a:lnTo>
                    <a:pt x="18288000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4623" b="-2462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123825"/>
              <a:ext cx="18288000" cy="465137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11664"/>
                </a:lnSpc>
              </a:pPr>
              <a:r>
                <a:rPr lang="en-US" sz="10800" u="sng" spc="-65" dirty="0">
                  <a:solidFill>
                    <a:schemeClr val="tx1">
                      <a:lumMod val="95000"/>
                      <a:lumOff val="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SALUD, BIENESTAR Y ENFERMEDAD.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114800" y="5524500"/>
            <a:ext cx="10481339" cy="3912651"/>
            <a:chOff x="0" y="0"/>
            <a:chExt cx="13975118" cy="5216868"/>
          </a:xfrm>
        </p:grpSpPr>
        <p:sp>
          <p:nvSpPr>
            <p:cNvPr id="6" name="Freeform 6" descr="Qué es la Naturopatía; una visión holística de la enfermedad"/>
            <p:cNvSpPr/>
            <p:nvPr/>
          </p:nvSpPr>
          <p:spPr>
            <a:xfrm>
              <a:off x="0" y="0"/>
              <a:ext cx="13975080" cy="5216906"/>
            </a:xfrm>
            <a:custGeom>
              <a:avLst/>
              <a:gdLst/>
              <a:ahLst/>
              <a:cxnLst/>
              <a:rect l="l" t="t" r="r" b="b"/>
              <a:pathLst>
                <a:path w="13975080" h="5216906">
                  <a:moveTo>
                    <a:pt x="0" y="0"/>
                  </a:moveTo>
                  <a:lnTo>
                    <a:pt x="13975080" y="0"/>
                  </a:lnTo>
                  <a:lnTo>
                    <a:pt x="13975080" y="5216906"/>
                  </a:lnTo>
                  <a:lnTo>
                    <a:pt x="0" y="5216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7971F097-5B2B-BFB5-DCAE-21D285919B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0" y="8603456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4"/>
            <a:chOff x="0" y="0"/>
            <a:chExt cx="21031200" cy="2651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7128"/>
                </a:lnSpc>
              </a:pPr>
              <a:r>
                <a:rPr lang="en-US" sz="6600" b="1" u="sng" spc="-4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ESTADOS DE ENFERMEDAD DE LA PERSONA.</a:t>
              </a:r>
              <a:r>
                <a:rPr lang="en-US" sz="6600" b="1" spc="-4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 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48740" y="3515349"/>
            <a:ext cx="15590520" cy="288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Experiencia de los síntomas.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Adopción del papel enfermo.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Contacto con la atención medica.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Papel del paciente dependiente.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Recuperación o rehabilitación.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343245" y="2738438"/>
            <a:ext cx="5819832" cy="4359259"/>
            <a:chOff x="0" y="0"/>
            <a:chExt cx="7759776" cy="5812346"/>
          </a:xfrm>
        </p:grpSpPr>
        <p:sp>
          <p:nvSpPr>
            <p:cNvPr id="7" name="Freeform 7" descr="Coronavirus ¿Estás enfermo o crees estarlo? La conciencia de la enfermedad  - Ciencia UNAM"/>
            <p:cNvSpPr/>
            <p:nvPr/>
          </p:nvSpPr>
          <p:spPr>
            <a:xfrm>
              <a:off x="0" y="0"/>
              <a:ext cx="7759827" cy="5812409"/>
            </a:xfrm>
            <a:custGeom>
              <a:avLst/>
              <a:gdLst/>
              <a:ahLst/>
              <a:cxnLst/>
              <a:rect l="l" t="t" r="r" b="b"/>
              <a:pathLst>
                <a:path w="7759827" h="5812409">
                  <a:moveTo>
                    <a:pt x="0" y="0"/>
                  </a:moveTo>
                  <a:lnTo>
                    <a:pt x="7759827" y="0"/>
                  </a:lnTo>
                  <a:lnTo>
                    <a:pt x="7759827" y="5812409"/>
                  </a:lnTo>
                  <a:lnTo>
                    <a:pt x="0" y="5812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1"/>
              </a:stretch>
            </a:blipFill>
          </p:spPr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D01B1598-B361-D897-C210-423A270C67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210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62350" y="269738"/>
            <a:ext cx="13716000" cy="3581400"/>
            <a:chOff x="0" y="0"/>
            <a:chExt cx="18288000" cy="4775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288000" cy="4775200"/>
            </a:xfrm>
            <a:custGeom>
              <a:avLst/>
              <a:gdLst/>
              <a:ahLst/>
              <a:cxnLst/>
              <a:rect l="l" t="t" r="r" b="b"/>
              <a:pathLst>
                <a:path w="18288000" h="4775200">
                  <a:moveTo>
                    <a:pt x="0" y="0"/>
                  </a:moveTo>
                  <a:lnTo>
                    <a:pt x="18288000" y="0"/>
                  </a:lnTo>
                  <a:lnTo>
                    <a:pt x="18288000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4623" b="-2462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123825"/>
              <a:ext cx="18288000" cy="465137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11664"/>
                </a:lnSpc>
              </a:pPr>
              <a:r>
                <a:rPr lang="en-US" sz="10800" b="1" spc="-65" dirty="0">
                  <a:solidFill>
                    <a:srgbClr val="000000"/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BIOSEGURIDAD EN ENFERMERÍA.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292989" y="4229100"/>
            <a:ext cx="9702022" cy="5443185"/>
            <a:chOff x="0" y="0"/>
            <a:chExt cx="13503605" cy="7696187"/>
          </a:xfrm>
        </p:grpSpPr>
        <p:sp>
          <p:nvSpPr>
            <p:cNvPr id="6" name="Freeform 6" descr="Bioseguridad Enfermería | Enfermería | Bioseguridad | Resumen de enfermería  | uDocz"/>
            <p:cNvSpPr/>
            <p:nvPr/>
          </p:nvSpPr>
          <p:spPr>
            <a:xfrm>
              <a:off x="0" y="0"/>
              <a:ext cx="13503656" cy="7696200"/>
            </a:xfrm>
            <a:custGeom>
              <a:avLst/>
              <a:gdLst/>
              <a:ahLst/>
              <a:cxnLst/>
              <a:rect l="l" t="t" r="r" b="b"/>
              <a:pathLst>
                <a:path w="13503656" h="7696200">
                  <a:moveTo>
                    <a:pt x="0" y="0"/>
                  </a:moveTo>
                  <a:lnTo>
                    <a:pt x="13503656" y="0"/>
                  </a:lnTo>
                  <a:lnTo>
                    <a:pt x="13503656" y="7696200"/>
                  </a:lnTo>
                  <a:lnTo>
                    <a:pt x="0" y="7696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31423"/>
              </a:stretch>
            </a:blipFill>
          </p:spPr>
        </p: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FE0D4CAB-BB71-62E9-0257-CC10C32B85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210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4"/>
            <a:chOff x="0" y="0"/>
            <a:chExt cx="21031200" cy="2651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114300"/>
              <a:ext cx="21031200" cy="25368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692"/>
                </a:lnSpc>
              </a:pPr>
              <a:r>
                <a:rPr lang="en-US" sz="9900" b="1" i="1" u="sng" spc="-6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CONCEPTO.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187767" y="3412257"/>
            <a:ext cx="15590520" cy="346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Es el conjunto de normas y procedimientos que tienen por objeto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 Bold"/>
                <a:cs typeface="Arial" panose="020B0604020202020204" pitchFamily="34" charset="0"/>
                <a:sym typeface="Verdana Bold"/>
              </a:rPr>
              <a:t>disminuir, minimizar o eliminar 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los factores de riesgo biológicos que puedan llegar afectar la salud o la vida de las personas. </a:t>
            </a:r>
          </a:p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Los profesionales de la salud dentro de sus funciones apliquen las normas y protocolos de bioseguridad para la protección de la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 Bold"/>
                <a:cs typeface="Arial" panose="020B0604020202020204" pitchFamily="34" charset="0"/>
                <a:sym typeface="Verdana Bold"/>
              </a:rPr>
              <a:t>salud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y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 Bold"/>
                <a:cs typeface="Arial" panose="020B0604020202020204" pitchFamily="34" charset="0"/>
                <a:sym typeface="Verdana Bold"/>
              </a:rPr>
              <a:t>seguridad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personal frente a los diferentes riesgos.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49B3E6C-2EC8-6AE9-C085-64BC39AF9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86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33699" y="1790700"/>
            <a:ext cx="16285112" cy="288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El personal de enfermería es el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 Bold"/>
                <a:cs typeface="Arial" panose="020B0604020202020204" pitchFamily="34" charset="0"/>
                <a:sym typeface="Verdana Bold"/>
              </a:rPr>
              <a:t>responsable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 de prevenir y proteger la salud de los usuarios y de sí mismos, puesto que laboran de manera permanente en los tres turnos, generando posibles riesgos de infecciones y accidentes laborales, por consiguiente bajo su responsabilidad recaen las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 Bold"/>
                <a:cs typeface="Arial" panose="020B0604020202020204" pitchFamily="34" charset="0"/>
                <a:sym typeface="Verdana Bold"/>
              </a:rPr>
              <a:t>Medidas de Bioseguridad</a:t>
            </a:r>
            <a:r>
              <a:rPr lang="en-US" sz="4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.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5360660" y="4889449"/>
            <a:ext cx="7231161" cy="4298937"/>
            <a:chOff x="0" y="0"/>
            <a:chExt cx="9641548" cy="5731916"/>
          </a:xfrm>
        </p:grpSpPr>
        <p:sp>
          <p:nvSpPr>
            <p:cNvPr id="4" name="Freeform 4" descr="Bioseguridad y equipo de protección para la prevención de COVID-19 | edX"/>
            <p:cNvSpPr/>
            <p:nvPr/>
          </p:nvSpPr>
          <p:spPr>
            <a:xfrm>
              <a:off x="0" y="0"/>
              <a:ext cx="9641586" cy="5731891"/>
            </a:xfrm>
            <a:custGeom>
              <a:avLst/>
              <a:gdLst/>
              <a:ahLst/>
              <a:cxnLst/>
              <a:rect l="l" t="t" r="r" b="b"/>
              <a:pathLst>
                <a:path w="9641586" h="5731891">
                  <a:moveTo>
                    <a:pt x="0" y="0"/>
                  </a:moveTo>
                  <a:lnTo>
                    <a:pt x="9641586" y="0"/>
                  </a:lnTo>
                  <a:lnTo>
                    <a:pt x="9641586" y="5731891"/>
                  </a:lnTo>
                  <a:lnTo>
                    <a:pt x="0" y="57318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C762A826-4EC1-A9E0-A115-B206F7259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86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4"/>
            <a:chOff x="0" y="0"/>
            <a:chExt cx="21031200" cy="2651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endParaRPr lang="es-MX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7128"/>
                </a:lnSpc>
              </a:pPr>
              <a:r>
                <a:rPr lang="en-US" sz="6600" b="1" i="1" u="sng" spc="-4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PRINCIPIOS UNIVERSALES.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14400" y="3009900"/>
            <a:ext cx="16213017" cy="3729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14388" lvl="1" indent="-407194" algn="just">
              <a:lnSpc>
                <a:spcPts val="4860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El uso de barreras protectoras (careta o lentes, guantes, gorro, cubrebocas, botas, bata).</a:t>
            </a:r>
          </a:p>
          <a:p>
            <a:pPr marL="814388" lvl="1" indent="-407194" algn="just">
              <a:lnSpc>
                <a:spcPts val="4860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El lavado de manos </a:t>
            </a:r>
          </a:p>
          <a:p>
            <a:pPr marL="814388" lvl="1" indent="-407194" algn="just">
              <a:lnSpc>
                <a:spcPts val="4860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Los medios de eliminación del material contaminado (NOM 087) en la cual es depositado y eliminado sin causar riesgo en la salud del personal de enfermería y del paciente quirúrgico.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A493E25-616E-3D6F-E2EA-095227EEB9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86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611982"/>
            <a:ext cx="21450300" cy="1997870"/>
            <a:chOff x="0" y="85725"/>
            <a:chExt cx="28600400" cy="2663826"/>
          </a:xfrm>
        </p:grpSpPr>
        <p:sp>
          <p:nvSpPr>
            <p:cNvPr id="3" name="Freeform 3"/>
            <p:cNvSpPr/>
            <p:nvPr/>
          </p:nvSpPr>
          <p:spPr>
            <a:xfrm>
              <a:off x="7569200" y="98425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85725"/>
              <a:ext cx="21031200" cy="25654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8748"/>
                </a:lnSpc>
              </a:pPr>
              <a:r>
                <a:rPr lang="en-US" sz="8100" b="1" i="1" u="sng" spc="-49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Equipo de protección universal.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09600" y="3162300"/>
            <a:ext cx="16741140" cy="5029200"/>
            <a:chOff x="0" y="0"/>
            <a:chExt cx="23611840" cy="708152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611839" cy="7081520"/>
            </a:xfrm>
            <a:custGeom>
              <a:avLst/>
              <a:gdLst/>
              <a:ahLst/>
              <a:cxnLst/>
              <a:rect l="l" t="t" r="r" b="b"/>
              <a:pathLst>
                <a:path w="23611839" h="7081520">
                  <a:moveTo>
                    <a:pt x="0" y="0"/>
                  </a:moveTo>
                  <a:lnTo>
                    <a:pt x="23611839" y="0"/>
                  </a:lnTo>
                  <a:lnTo>
                    <a:pt x="23611839" y="7081520"/>
                  </a:lnTo>
                  <a:lnTo>
                    <a:pt x="0" y="70815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9210" r="-19210"/>
              </a:stretch>
            </a:blipFill>
          </p:spPr>
        </p: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719E26C5-5A97-5811-3667-FC96ED877C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686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19314" y="1683544"/>
            <a:ext cx="15214206" cy="3581400"/>
            <a:chOff x="0" y="0"/>
            <a:chExt cx="20285608" cy="4775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285611" cy="4775200"/>
            </a:xfrm>
            <a:custGeom>
              <a:avLst/>
              <a:gdLst/>
              <a:ahLst/>
              <a:cxnLst/>
              <a:rect l="l" t="t" r="r" b="b"/>
              <a:pathLst>
                <a:path w="20285611" h="4775200">
                  <a:moveTo>
                    <a:pt x="0" y="0"/>
                  </a:moveTo>
                  <a:lnTo>
                    <a:pt x="20285611" y="0"/>
                  </a:lnTo>
                  <a:lnTo>
                    <a:pt x="20285611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32774" b="-32774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123825"/>
              <a:ext cx="20285608" cy="465137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11664"/>
                </a:lnSpc>
              </a:pPr>
              <a:r>
                <a:rPr lang="en-US" sz="10800" b="1" u="sng" spc="-65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VARIABLES QUE INFLUYEN EN EL ESTADO DE SALUD.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600976" y="5264944"/>
            <a:ext cx="6410506" cy="4227224"/>
            <a:chOff x="0" y="0"/>
            <a:chExt cx="8547341" cy="5636298"/>
          </a:xfrm>
        </p:grpSpPr>
        <p:sp>
          <p:nvSpPr>
            <p:cNvPr id="6" name="Freeform 6" descr="El 71% de la población de 15 y más años valora su estado de salud como  bueno o muy bueno | Prevencionar"/>
            <p:cNvSpPr/>
            <p:nvPr/>
          </p:nvSpPr>
          <p:spPr>
            <a:xfrm>
              <a:off x="0" y="0"/>
              <a:ext cx="8547354" cy="5636260"/>
            </a:xfrm>
            <a:custGeom>
              <a:avLst/>
              <a:gdLst/>
              <a:ahLst/>
              <a:cxnLst/>
              <a:rect l="l" t="t" r="r" b="b"/>
              <a:pathLst>
                <a:path w="8547354" h="5636260">
                  <a:moveTo>
                    <a:pt x="0" y="0"/>
                  </a:moveTo>
                  <a:lnTo>
                    <a:pt x="8547354" y="0"/>
                  </a:lnTo>
                  <a:lnTo>
                    <a:pt x="8547354" y="5636260"/>
                  </a:lnTo>
                  <a:lnTo>
                    <a:pt x="0" y="5636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B6381401-1EC4-FEE0-D9DA-3A6E922E74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686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48740" y="1333500"/>
            <a:ext cx="15590520" cy="3101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14388" lvl="1" indent="-407194" algn="just">
              <a:lnSpc>
                <a:spcPts val="4860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Son muchas las variables que influyen en el estado, las creencias y las conductas o prácticas de salud. </a:t>
            </a:r>
          </a:p>
          <a:p>
            <a:pPr marL="814388" lvl="1" indent="-407194" algn="just">
              <a:lnSpc>
                <a:spcPts val="4860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Estos factores pueden o no estar bajo el control consciente. </a:t>
            </a:r>
          </a:p>
          <a:p>
            <a:pPr marL="814388" lvl="1" indent="-407194" algn="just">
              <a:lnSpc>
                <a:spcPts val="4860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Generalmente, las personas pueden controlar sus conductas de salud y elegir actividades saludables o no saludables.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5781580" y="4705655"/>
            <a:ext cx="5996645" cy="3643798"/>
            <a:chOff x="0" y="0"/>
            <a:chExt cx="7995526" cy="4858398"/>
          </a:xfrm>
        </p:grpSpPr>
        <p:sp>
          <p:nvSpPr>
            <p:cNvPr id="4" name="Freeform 4" descr="Un estado de salud óptimo: nuestra mayor prioridad"/>
            <p:cNvSpPr/>
            <p:nvPr/>
          </p:nvSpPr>
          <p:spPr>
            <a:xfrm>
              <a:off x="0" y="0"/>
              <a:ext cx="7995539" cy="4858385"/>
            </a:xfrm>
            <a:custGeom>
              <a:avLst/>
              <a:gdLst/>
              <a:ahLst/>
              <a:cxnLst/>
              <a:rect l="l" t="t" r="r" b="b"/>
              <a:pathLst>
                <a:path w="7995539" h="4858385">
                  <a:moveTo>
                    <a:pt x="0" y="0"/>
                  </a:moveTo>
                  <a:lnTo>
                    <a:pt x="7995539" y="0"/>
                  </a:lnTo>
                  <a:lnTo>
                    <a:pt x="7995539" y="4858385"/>
                  </a:lnTo>
                  <a:lnTo>
                    <a:pt x="0" y="48583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FD3F3BC9-72FD-DC41-B4E8-7191DF28D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86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619126"/>
            <a:ext cx="25107900" cy="2096437"/>
            <a:chOff x="0" y="95250"/>
            <a:chExt cx="33477200" cy="2795249"/>
          </a:xfrm>
        </p:grpSpPr>
        <p:sp>
          <p:nvSpPr>
            <p:cNvPr id="3" name="Freeform 3"/>
            <p:cNvSpPr/>
            <p:nvPr/>
          </p:nvSpPr>
          <p:spPr>
            <a:xfrm>
              <a:off x="12446000" y="239373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21031200" cy="25558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9720"/>
                </a:lnSpc>
              </a:pPr>
              <a:r>
                <a:rPr lang="en-US" sz="9000" b="1" u="sng" spc="-54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VARIABLES INTERNAS.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48740" y="2746058"/>
            <a:ext cx="15590520" cy="4616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Son factores de tipo biológico, psicológico y cognitivo. 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A menudo se describen como no modificables, debido a que, en su mayor parte, es imposible cambiarlas.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Sin embargo, candor las variables internas se vinculan a problemas de salud, el profesional de enfermería debe ser aún más diligente en su trabajo con el paciente para influir en las variables externas.</a:t>
            </a:r>
          </a:p>
          <a:p>
            <a:pPr marL="760095" lvl="1" indent="-380048" algn="l">
              <a:lnSpc>
                <a:spcPts val="4536"/>
              </a:lnSpc>
            </a:pPr>
            <a:endParaRPr lang="en-US" sz="42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6248400" y="6618625"/>
            <a:ext cx="5393236" cy="2774156"/>
            <a:chOff x="0" y="0"/>
            <a:chExt cx="7190981" cy="3698875"/>
          </a:xfrm>
        </p:grpSpPr>
        <p:sp>
          <p:nvSpPr>
            <p:cNvPr id="7" name="Freeform 7" descr="Lo cognitivo y emotivo en los procesos de aprendizaje | Líderes Educación  Fundación SM"/>
            <p:cNvSpPr/>
            <p:nvPr/>
          </p:nvSpPr>
          <p:spPr>
            <a:xfrm>
              <a:off x="0" y="0"/>
              <a:ext cx="7190994" cy="3698875"/>
            </a:xfrm>
            <a:custGeom>
              <a:avLst/>
              <a:gdLst/>
              <a:ahLst/>
              <a:cxnLst/>
              <a:rect l="l" t="t" r="r" b="b"/>
              <a:pathLst>
                <a:path w="7190994" h="3698875">
                  <a:moveTo>
                    <a:pt x="0" y="0"/>
                  </a:moveTo>
                  <a:lnTo>
                    <a:pt x="7190994" y="0"/>
                  </a:lnTo>
                  <a:lnTo>
                    <a:pt x="7190994" y="3698875"/>
                  </a:lnTo>
                  <a:lnTo>
                    <a:pt x="0" y="3698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754BBD11-5256-718E-1FB5-38A7C60132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686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247900"/>
            <a:ext cx="16230600" cy="56150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14388" lvl="1" indent="-407194" algn="l">
              <a:lnSpc>
                <a:spcPts val="4860"/>
              </a:lnSpc>
              <a:buFont typeface="Arial"/>
              <a:buChar char="•"/>
            </a:pP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DIMENSION BIOLOGICA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. Susceptibilidad a las enfermedades. La estructura genética, el sexo, la edad y el grado de desarrollo influyen de manera significativa en la salud de la persona.</a:t>
            </a:r>
          </a:p>
          <a:p>
            <a:pPr marL="814388" lvl="1" indent="-407194" algn="l">
              <a:lnSpc>
                <a:spcPts val="4860"/>
              </a:lnSpc>
              <a:buFont typeface="Arial"/>
              <a:buChar char="•"/>
            </a:pP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Dimensión cognitiva.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Los factores cognitivos o intelectuales que influyen en la salud son las elecciones del estilo de vida y las creencias espirituales y religiosas.</a:t>
            </a:r>
          </a:p>
          <a:p>
            <a:pPr marL="814388" lvl="1" indent="-407194" algn="l">
              <a:lnSpc>
                <a:spcPts val="4860"/>
              </a:lnSpc>
              <a:buFont typeface="Arial"/>
              <a:buChar char="•"/>
            </a:pP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Dimensión psicológica.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Los factores psicológicos (emocionales) que influyen en la salud son las interacciones entre mente y cuerpo y el autoconcepto.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90BFBFB-2F3A-DA93-A2C2-6B0E964CB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86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138151"/>
            <a:ext cx="15773400" cy="1988344"/>
            <a:chOff x="0" y="0"/>
            <a:chExt cx="21031200" cy="2651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114300"/>
              <a:ext cx="21031200" cy="25368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692"/>
                </a:lnSpc>
              </a:pPr>
              <a:r>
                <a:rPr lang="en-US" sz="9900" b="1" u="sng" spc="-60" dirty="0">
                  <a:solidFill>
                    <a:srgbClr val="000000"/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SALUD. 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48740" y="2134114"/>
            <a:ext cx="15590520" cy="3770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5802" lvl="1" indent="-352901" algn="just">
              <a:lnSpc>
                <a:spcPts val="4212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La Organización Mundial de la Salud define la Salud como "estado de completo bienestar físico, mental y social, y no solamente la ausencia de afecciones o enfermedades¨.</a:t>
            </a:r>
          </a:p>
          <a:p>
            <a:pPr marL="705802" lvl="1" indent="-352901" algn="just">
              <a:lnSpc>
                <a:spcPts val="4212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Florence Nightingale ¨la consideraba como un estado de bienestar y de utilización, en el mayor grado posible, de todas las potencias que un individuo posee¨</a:t>
            </a:r>
          </a:p>
          <a:p>
            <a:pPr marL="705802" lvl="1" indent="-352901" algn="just">
              <a:lnSpc>
                <a:spcPts val="4212"/>
              </a:lnSpc>
            </a:pPr>
            <a:endParaRPr lang="en-US" sz="39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5510051" y="6273403"/>
            <a:ext cx="5580697" cy="3465909"/>
            <a:chOff x="0" y="0"/>
            <a:chExt cx="7440930" cy="4621212"/>
          </a:xfrm>
        </p:grpSpPr>
        <p:sp>
          <p:nvSpPr>
            <p:cNvPr id="7" name="Freeform 7" descr="saludfllpreparatoria"/>
            <p:cNvSpPr/>
            <p:nvPr/>
          </p:nvSpPr>
          <p:spPr>
            <a:xfrm>
              <a:off x="0" y="0"/>
              <a:ext cx="7440930" cy="4621149"/>
            </a:xfrm>
            <a:custGeom>
              <a:avLst/>
              <a:gdLst/>
              <a:ahLst/>
              <a:cxnLst/>
              <a:rect l="l" t="t" r="r" b="b"/>
              <a:pathLst>
                <a:path w="7440930" h="4621149">
                  <a:moveTo>
                    <a:pt x="0" y="0"/>
                  </a:moveTo>
                  <a:lnTo>
                    <a:pt x="7440930" y="0"/>
                  </a:lnTo>
                  <a:lnTo>
                    <a:pt x="7440930" y="4621149"/>
                  </a:lnTo>
                  <a:lnTo>
                    <a:pt x="0" y="4621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"/>
              </a:stretch>
            </a:blipFill>
          </p:spPr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4ED3ABC2-5FBF-3635-1671-080A00C8D0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0" y="8603456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4"/>
            <a:chOff x="0" y="0"/>
            <a:chExt cx="21031200" cy="2651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85725"/>
              <a:ext cx="21031200" cy="25654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8748"/>
                </a:lnSpc>
              </a:pPr>
              <a:r>
                <a:rPr lang="en-US" sz="8100" b="1" u="sng" spc="-49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VARIABLES EXTERNAS.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00125" y="2324100"/>
            <a:ext cx="16002000" cy="56033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14388" lvl="1" indent="-407194" algn="just">
              <a:lnSpc>
                <a:spcPts val="4860"/>
              </a:lnSpc>
              <a:buFont typeface="Arial"/>
              <a:buChar char="•"/>
            </a:pP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Entorno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Las personas son cada vez más conscientes de su entorno y de la forma en que este afecta a su salud y nivel de bienestar.</a:t>
            </a:r>
          </a:p>
          <a:p>
            <a:pPr marL="814388" lvl="1" indent="-407194" algn="just">
              <a:lnSpc>
                <a:spcPts val="4860"/>
              </a:lnSpc>
              <a:buFont typeface="Arial"/>
              <a:buChar char="•"/>
            </a:pP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Nivel de vida.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El nivel de vida de una persona influye sobre la salud, la morbilidad y la mortalidad. </a:t>
            </a:r>
          </a:p>
          <a:p>
            <a:pPr marL="814388" lvl="1" indent="-407194" algn="just">
              <a:lnSpc>
                <a:spcPts val="4860"/>
              </a:lnSpc>
              <a:buFont typeface="Arial"/>
              <a:buChar char="•"/>
            </a:pP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Familia y creencias culturales. 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La familia traslada sus patrones de vida diaria y estilo de vida de generación en generación. La cultura y las interacciones sociales influyen también en la forma en que la persona percibe, experimenta y afronta la salud y la enfermedad. Cada cultura tiene ideas sobre la salud que a menudo se transmiten de padres a hijos.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4138FD5-33F4-3EA9-9172-D9C7A8CAA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86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19200" y="1485900"/>
            <a:ext cx="15590520" cy="2885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Estructuras de apoyo social. 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El disponer de una estructura de apoyo y la satisfacción laboral ayudan a que las personas eviten la enfermedad. Los individuos que no disponen de una estructura de apoyo adecuada dejan a veces que la enfermedad evolucione antes de buscar un tratamiento. 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5929312" y="4213079"/>
            <a:ext cx="5361489" cy="5361489"/>
            <a:chOff x="0" y="0"/>
            <a:chExt cx="7148652" cy="7148652"/>
          </a:xfrm>
        </p:grpSpPr>
        <p:sp>
          <p:nvSpPr>
            <p:cNvPr id="4" name="Freeform 4" descr="Soy Trabajo Social: Mapa de Redes Sociales y Familiares"/>
            <p:cNvSpPr/>
            <p:nvPr/>
          </p:nvSpPr>
          <p:spPr>
            <a:xfrm>
              <a:off x="0" y="0"/>
              <a:ext cx="7148703" cy="7148703"/>
            </a:xfrm>
            <a:custGeom>
              <a:avLst/>
              <a:gdLst/>
              <a:ahLst/>
              <a:cxnLst/>
              <a:rect l="l" t="t" r="r" b="b"/>
              <a:pathLst>
                <a:path w="7148703" h="7148703">
                  <a:moveTo>
                    <a:pt x="0" y="0"/>
                  </a:moveTo>
                  <a:lnTo>
                    <a:pt x="7148703" y="0"/>
                  </a:lnTo>
                  <a:lnTo>
                    <a:pt x="7148703" y="7148703"/>
                  </a:lnTo>
                  <a:lnTo>
                    <a:pt x="0" y="7148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6E5FBE54-9177-EA92-9A13-104E0B4DC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86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AB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86000" y="647700"/>
            <a:ext cx="13716000" cy="3581400"/>
            <a:chOff x="0" y="0"/>
            <a:chExt cx="18288000" cy="4775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288000" cy="4775200"/>
            </a:xfrm>
            <a:custGeom>
              <a:avLst/>
              <a:gdLst/>
              <a:ahLst/>
              <a:cxnLst/>
              <a:rect l="l" t="t" r="r" b="b"/>
              <a:pathLst>
                <a:path w="18288000" h="4775200">
                  <a:moveTo>
                    <a:pt x="0" y="0"/>
                  </a:moveTo>
                  <a:lnTo>
                    <a:pt x="18288000" y="0"/>
                  </a:lnTo>
                  <a:lnTo>
                    <a:pt x="18288000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4623" b="-2462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114300"/>
              <a:ext cx="18288000" cy="466090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10692"/>
                </a:lnSpc>
              </a:pPr>
              <a:r>
                <a:rPr lang="en-US" sz="9900" b="1" u="sng" spc="-6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Cumplimiento de los cuidados de salud.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158274" y="4914900"/>
            <a:ext cx="5971451" cy="4061460"/>
            <a:chOff x="0" y="0"/>
            <a:chExt cx="7961935" cy="5415280"/>
          </a:xfrm>
        </p:grpSpPr>
        <p:sp>
          <p:nvSpPr>
            <p:cNvPr id="6" name="Freeform 6" descr="El estado de salud en portugués. Guía practica con términos y frases para  hablar sobre la salud"/>
            <p:cNvSpPr/>
            <p:nvPr/>
          </p:nvSpPr>
          <p:spPr>
            <a:xfrm>
              <a:off x="0" y="0"/>
              <a:ext cx="7961884" cy="5415280"/>
            </a:xfrm>
            <a:custGeom>
              <a:avLst/>
              <a:gdLst/>
              <a:ahLst/>
              <a:cxnLst/>
              <a:rect l="l" t="t" r="r" b="b"/>
              <a:pathLst>
                <a:path w="7961884" h="5415280">
                  <a:moveTo>
                    <a:pt x="0" y="0"/>
                  </a:moveTo>
                  <a:lnTo>
                    <a:pt x="7961884" y="0"/>
                  </a:lnTo>
                  <a:lnTo>
                    <a:pt x="7961884" y="5415280"/>
                  </a:lnTo>
                  <a:lnTo>
                    <a:pt x="0" y="54152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2BE7680C-99C4-7F19-E6CF-1C4B33B57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686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4"/>
            <a:chOff x="0" y="0"/>
            <a:chExt cx="21031200" cy="2651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114300"/>
              <a:ext cx="21031200" cy="25368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692"/>
                </a:lnSpc>
              </a:pPr>
              <a:r>
                <a:rPr lang="en-US" sz="9900" b="1" i="1" u="sng" spc="-60" dirty="0">
                  <a:solidFill>
                    <a:srgbClr val="000000"/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QUE ES?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257300" y="2933700"/>
            <a:ext cx="15590520" cy="4616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Es el grado de coincidencia entre la conducta de un individuo y los consejos médicos o de salud. </a:t>
            </a:r>
          </a:p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El grado de cumplimiento puede oscilar entre hacer caso omiso de todas las recomendaciones o seguir la totalidad del plan terapéutico. </a:t>
            </a:r>
          </a:p>
          <a:p>
            <a:pPr marL="760095" lvl="1" indent="-380048" algn="just">
              <a:lnSpc>
                <a:spcPts val="4536"/>
              </a:lnSpc>
            </a:pPr>
            <a:endParaRPr lang="en-US" sz="42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760095" lvl="1" indent="-380048" algn="just">
              <a:lnSpc>
                <a:spcPts val="4536"/>
              </a:lnSpc>
            </a:pPr>
            <a:endParaRPr lang="en-US" sz="42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760095" lvl="1" indent="-380048" algn="just">
              <a:lnSpc>
                <a:spcPts val="4536"/>
              </a:lnSpc>
            </a:pPr>
            <a:endParaRPr lang="en-US" sz="42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6324600" y="5918596"/>
            <a:ext cx="5827690" cy="3263503"/>
            <a:chOff x="0" y="0"/>
            <a:chExt cx="7770254" cy="4351338"/>
          </a:xfrm>
        </p:grpSpPr>
        <p:sp>
          <p:nvSpPr>
            <p:cNvPr id="7" name="Freeform 7" descr="Importancia del Cumplimiento Terapéutico | Roche Pacientes"/>
            <p:cNvSpPr/>
            <p:nvPr/>
          </p:nvSpPr>
          <p:spPr>
            <a:xfrm>
              <a:off x="0" y="0"/>
              <a:ext cx="7770241" cy="4351401"/>
            </a:xfrm>
            <a:custGeom>
              <a:avLst/>
              <a:gdLst/>
              <a:ahLst/>
              <a:cxnLst/>
              <a:rect l="l" t="t" r="r" b="b"/>
              <a:pathLst>
                <a:path w="7770241" h="4351401">
                  <a:moveTo>
                    <a:pt x="0" y="0"/>
                  </a:moveTo>
                  <a:lnTo>
                    <a:pt x="7770241" y="0"/>
                  </a:lnTo>
                  <a:lnTo>
                    <a:pt x="7770241" y="4351401"/>
                  </a:lnTo>
                  <a:lnTo>
                    <a:pt x="0" y="43514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1"/>
              </a:stretch>
            </a:blipFill>
          </p:spPr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7A134AE3-9597-CE74-5756-6AC6358B44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686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1021556"/>
            <a:ext cx="15773400" cy="1988344"/>
            <a:chOff x="0" y="0"/>
            <a:chExt cx="21031200" cy="2651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57150"/>
              <a:ext cx="21031200" cy="259397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just">
                <a:lnSpc>
                  <a:spcPts val="6415"/>
                </a:lnSpc>
              </a:pPr>
              <a:r>
                <a:rPr lang="en-US" sz="6600" b="1" i="1" u="sng" spc="-36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Cando se </a:t>
              </a:r>
              <a:r>
                <a:rPr lang="en-US" sz="6600" b="1" i="1" u="sng" spc="-36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identifica</a:t>
              </a:r>
              <a:r>
                <a:rPr lang="en-US" sz="6600" b="1" i="1" u="sng" spc="-36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 una </a:t>
              </a:r>
              <a:r>
                <a:rPr lang="en-US" sz="6600" b="1" i="1" u="sng" spc="-36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falta</a:t>
              </a:r>
              <a:r>
                <a:rPr lang="en-US" sz="6600" b="1" i="1" u="sng" spc="-36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 de cumplimiento, es importante seguir los pasos siguientes:</a:t>
              </a:r>
            </a:p>
            <a:p>
              <a:pPr algn="just">
                <a:lnSpc>
                  <a:spcPts val="6415"/>
                </a:lnSpc>
              </a:pPr>
              <a:endParaRPr lang="en-US" sz="5940" b="1" i="1" u="sng" spc="-36" dirty="0">
                <a:solidFill>
                  <a:srgbClr val="7030A0"/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48740" y="3162300"/>
            <a:ext cx="15590520" cy="4616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408747" lvl="2" indent="-571500" algn="just">
              <a:lnSpc>
                <a:spcPts val="4536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Determinar la razón por la que el paciente no sigue el plan.</a:t>
            </a:r>
          </a:p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Demostración de atención y/o preocupación.</a:t>
            </a:r>
          </a:p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Estimulación de las conductas saludables mediante refuerzos positivos.</a:t>
            </a:r>
          </a:p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Uso de instrumentos para reforzar la información.</a:t>
            </a:r>
          </a:p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Establecimiento de una relación terapéutica de libertad, comprensión mutua con el paciente y las personas que le sirven de apoyo.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13AD57F-18EE-3454-C9DB-8F970BD42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86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8200" y="2910840"/>
            <a:ext cx="7543800" cy="4585335"/>
            <a:chOff x="-215392" y="0"/>
            <a:chExt cx="9684906" cy="61137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469514" cy="4775200"/>
            </a:xfrm>
            <a:custGeom>
              <a:avLst/>
              <a:gdLst/>
              <a:ahLst/>
              <a:cxnLst/>
              <a:rect l="l" t="t" r="r" b="b"/>
              <a:pathLst>
                <a:path w="9469514" h="4775200">
                  <a:moveTo>
                    <a:pt x="0" y="0"/>
                  </a:moveTo>
                  <a:lnTo>
                    <a:pt x="9469514" y="0"/>
                  </a:lnTo>
                  <a:lnTo>
                    <a:pt x="9469514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4699" r="-14699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-215392" y="1452880"/>
              <a:ext cx="9469514" cy="466090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10692"/>
                </a:lnSpc>
              </a:pPr>
              <a:r>
                <a:rPr lang="en-US" sz="9900" b="1" i="1" u="sng" spc="-6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ATENCION DE ENFERMERIA CULTURAL.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839200" y="1638300"/>
            <a:ext cx="7654652" cy="6784734"/>
            <a:chOff x="0" y="0"/>
            <a:chExt cx="11196066" cy="11196066"/>
          </a:xfrm>
        </p:grpSpPr>
        <p:sp>
          <p:nvSpPr>
            <p:cNvPr id="6" name="Freeform 6" descr="La persona, ambiente y cultura. by Cuidado cultural en enfermería"/>
            <p:cNvSpPr/>
            <p:nvPr/>
          </p:nvSpPr>
          <p:spPr>
            <a:xfrm>
              <a:off x="0" y="0"/>
              <a:ext cx="11196066" cy="11196066"/>
            </a:xfrm>
            <a:custGeom>
              <a:avLst/>
              <a:gdLst/>
              <a:ahLst/>
              <a:cxnLst/>
              <a:rect l="l" t="t" r="r" b="b"/>
              <a:pathLst>
                <a:path w="11196066" h="11196066">
                  <a:moveTo>
                    <a:pt x="0" y="0"/>
                  </a:moveTo>
                  <a:lnTo>
                    <a:pt x="11196066" y="0"/>
                  </a:lnTo>
                  <a:lnTo>
                    <a:pt x="11196066" y="11196066"/>
                  </a:lnTo>
                  <a:lnTo>
                    <a:pt x="0" y="111960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05A1E393-A49E-E916-A74E-CB8D0EFAA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686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2226963"/>
            <a:chOff x="0" y="0"/>
            <a:chExt cx="21031200" cy="29692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432459"/>
              <a:ext cx="21031200" cy="25368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692"/>
                </a:lnSpc>
              </a:pPr>
              <a:r>
                <a:rPr lang="en-US" sz="6600" b="1" u="sng" spc="-6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ATENCION CULTURALMENTE RESPETUOSA.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09600" y="3016512"/>
            <a:ext cx="15590520" cy="1731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Aquella que se centra en las perspectivas culturales del paciente e integra los valores y las creencias de dicho paciente en el plan de atención.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9144000" y="4547884"/>
            <a:ext cx="7552590" cy="3062745"/>
            <a:chOff x="0" y="0"/>
            <a:chExt cx="11430000" cy="6000750"/>
          </a:xfrm>
        </p:grpSpPr>
        <p:sp>
          <p:nvSpPr>
            <p:cNvPr id="7" name="Freeform 7" descr="Qué es “ Interculturalidad en Salud ”? - ClikiSalud.net | Fundación Carlos  Slim"/>
            <p:cNvSpPr/>
            <p:nvPr/>
          </p:nvSpPr>
          <p:spPr>
            <a:xfrm>
              <a:off x="0" y="0"/>
              <a:ext cx="11430000" cy="6000750"/>
            </a:xfrm>
            <a:custGeom>
              <a:avLst/>
              <a:gdLst/>
              <a:ahLst/>
              <a:cxnLst/>
              <a:rect l="l" t="t" r="r" b="b"/>
              <a:pathLst>
                <a:path w="11430000" h="6000750">
                  <a:moveTo>
                    <a:pt x="0" y="0"/>
                  </a:moveTo>
                  <a:lnTo>
                    <a:pt x="11430000" y="0"/>
                  </a:lnTo>
                  <a:lnTo>
                    <a:pt x="11430000" y="6000750"/>
                  </a:lnTo>
                  <a:lnTo>
                    <a:pt x="0" y="6000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609600" y="4707750"/>
            <a:ext cx="7757160" cy="5129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60095" lvl="1" indent="-380048" algn="just">
              <a:lnSpc>
                <a:spcPts val="5040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Para proporcionar esta atención, se debe desarrollar una conciencia de su propia cultura, actitudes o creencias, y examinar los sesgos y prejuicios que tiene acerca de otras culturas diferentes. </a:t>
            </a:r>
          </a:p>
          <a:p>
            <a:pPr marL="760095" lvl="1" indent="-380048" algn="just">
              <a:lnSpc>
                <a:spcPts val="5040"/>
              </a:lnSpc>
            </a:pPr>
            <a:endParaRPr lang="en-US" sz="42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4FF3C7E-706C-3719-47E3-1D0666FA5C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686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28725" y="547687"/>
            <a:ext cx="15801975" cy="1988345"/>
            <a:chOff x="-38100" y="-1"/>
            <a:chExt cx="21069300" cy="2651126"/>
          </a:xfrm>
        </p:grpSpPr>
        <p:sp>
          <p:nvSpPr>
            <p:cNvPr id="3" name="Freeform 3"/>
            <p:cNvSpPr/>
            <p:nvPr/>
          </p:nvSpPr>
          <p:spPr>
            <a:xfrm>
              <a:off x="-38100" y="-1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114300"/>
              <a:ext cx="21031200" cy="25368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692"/>
                </a:lnSpc>
              </a:pPr>
              <a:r>
                <a:rPr lang="en-US" sz="9900" b="1" u="sng" spc="-6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CONCEPTOS.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48740" y="2324024"/>
            <a:ext cx="15590520" cy="346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CULTURA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. Conjunto de «pensamientos, comunicaciones, acciones, costumbres, creencias, valores e instituciones de grupos raciales, étnicos, religiosos o sociales».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TRADICION.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 Es cada una de aquellas pautas de convivencia que una comunidad​ considera dignas de constituirse y mantenerse de generación en generación.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6172200" y="6057900"/>
            <a:ext cx="6510119" cy="3332502"/>
            <a:chOff x="0" y="0"/>
            <a:chExt cx="9638716" cy="5510136"/>
          </a:xfrm>
        </p:grpSpPr>
        <p:sp>
          <p:nvSpPr>
            <p:cNvPr id="7" name="Freeform 7" descr="Es muy importante que tus hijos aprendan sobre las costumbre y tradiciones  de su país - Winston Churchil : Winston Churchil"/>
            <p:cNvSpPr/>
            <p:nvPr/>
          </p:nvSpPr>
          <p:spPr>
            <a:xfrm>
              <a:off x="0" y="0"/>
              <a:ext cx="9638665" cy="5510149"/>
            </a:xfrm>
            <a:custGeom>
              <a:avLst/>
              <a:gdLst/>
              <a:ahLst/>
              <a:cxnLst/>
              <a:rect l="l" t="t" r="r" b="b"/>
              <a:pathLst>
                <a:path w="9638665" h="5510149">
                  <a:moveTo>
                    <a:pt x="0" y="0"/>
                  </a:moveTo>
                  <a:lnTo>
                    <a:pt x="9638665" y="0"/>
                  </a:lnTo>
                  <a:lnTo>
                    <a:pt x="9638665" y="5510149"/>
                  </a:lnTo>
                  <a:lnTo>
                    <a:pt x="0" y="5510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356F6A33-A846-5C46-1ECF-FAA0E5C453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686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6421100" cy="2176941"/>
            <a:chOff x="0" y="0"/>
            <a:chExt cx="21894800" cy="29025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863600" y="337187"/>
              <a:ext cx="21031200" cy="25654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7776"/>
                </a:lnSpc>
              </a:pPr>
              <a:r>
                <a:rPr lang="en-US" sz="7200" b="1" u="sng" spc="-43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ENFERMERÍA TRANSCULTURAL. 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48740" y="2746058"/>
            <a:ext cx="15590520" cy="346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Enfatiza los componentes del objetivo del cuidado que se enfocan hacia las características culturales del paciente y su familia, así como influyen en la salud y el cuidado.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Su componente subjetivo se enfoca en las características personales y culturales de la propia enfermera y en la influencia de los conceptos específicos de su profesión.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6934200" y="6418569"/>
            <a:ext cx="4666183" cy="3071812"/>
            <a:chOff x="0" y="0"/>
            <a:chExt cx="6831178" cy="5189576"/>
          </a:xfrm>
        </p:grpSpPr>
        <p:sp>
          <p:nvSpPr>
            <p:cNvPr id="7" name="Freeform 7" descr="Componente 1 | saludcolectiva"/>
            <p:cNvSpPr/>
            <p:nvPr/>
          </p:nvSpPr>
          <p:spPr>
            <a:xfrm>
              <a:off x="0" y="0"/>
              <a:ext cx="6831203" cy="5189601"/>
            </a:xfrm>
            <a:custGeom>
              <a:avLst/>
              <a:gdLst/>
              <a:ahLst/>
              <a:cxnLst/>
              <a:rect l="l" t="t" r="r" b="b"/>
              <a:pathLst>
                <a:path w="6831203" h="5189601">
                  <a:moveTo>
                    <a:pt x="0" y="0"/>
                  </a:moveTo>
                  <a:lnTo>
                    <a:pt x="6831203" y="0"/>
                  </a:lnTo>
                  <a:lnTo>
                    <a:pt x="6831203" y="5189601"/>
                  </a:lnTo>
                  <a:lnTo>
                    <a:pt x="0" y="51896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C8EA3473-BC10-31FB-9DC7-353AFF8101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686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4"/>
            <a:chOff x="0" y="0"/>
            <a:chExt cx="21031200" cy="2651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7128"/>
                </a:lnSpc>
              </a:pPr>
              <a:r>
                <a:rPr lang="en-US" sz="6600" b="1" u="sng" spc="-4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CULTURA Y ATENCIÓN A LA SALUD. 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67609" y="2786005"/>
            <a:ext cx="15590520" cy="5193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La perspectiva de la enfermería transcultural, considera dos tipos de sistemas de atención a la salud: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El  sistema indígena 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El moderno profesional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La meta de este enfoque es tomar lo mejor de los dos sistemas, dejar de ver el sistema indígena como primitivo y reconocer que todas las culturas tienen cuidados a la salud, procesos de curación, técnicas y prácticas vistas como importantes para la gente.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C3E5986-2F19-5E66-68E4-5EA946B4C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86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138151"/>
            <a:ext cx="15773400" cy="1988344"/>
            <a:chOff x="0" y="0"/>
            <a:chExt cx="21031200" cy="2651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76200"/>
              <a:ext cx="21031200" cy="25749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7452"/>
                </a:lnSpc>
              </a:pPr>
              <a:r>
                <a:rPr lang="en-US" sz="6900" b="1" i="1" u="sng" spc="-42" dirty="0">
                  <a:solidFill>
                    <a:srgbClr val="000000"/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BIENESTAR. 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48740" y="2219839"/>
            <a:ext cx="15590520" cy="346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36"/>
              </a:lnSpc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Basándonos en las tres acepciones con las que la Real Academia Española define bienestar en los siguientes ítems: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1. Buen funcionamiento (BF)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2. Provisión de Recursos (PR)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3. Vida Holgada (VH)</a:t>
            </a:r>
          </a:p>
          <a:p>
            <a:pPr marL="760095" lvl="1" indent="-380048" algn="l">
              <a:lnSpc>
                <a:spcPts val="4536"/>
              </a:lnSpc>
            </a:pPr>
            <a:endParaRPr lang="en-US" sz="420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9753600" y="3467100"/>
            <a:ext cx="6712048" cy="4785217"/>
            <a:chOff x="0" y="0"/>
            <a:chExt cx="8949398" cy="6380290"/>
          </a:xfrm>
        </p:grpSpPr>
        <p:sp>
          <p:nvSpPr>
            <p:cNvPr id="7" name="Freeform 7" descr="Claves para lograr bienestar en las empresas | Blog Recursos Humanos |  AMEDIRH"/>
            <p:cNvSpPr/>
            <p:nvPr/>
          </p:nvSpPr>
          <p:spPr>
            <a:xfrm>
              <a:off x="0" y="0"/>
              <a:ext cx="8949436" cy="6380226"/>
            </a:xfrm>
            <a:custGeom>
              <a:avLst/>
              <a:gdLst/>
              <a:ahLst/>
              <a:cxnLst/>
              <a:rect l="l" t="t" r="r" b="b"/>
              <a:pathLst>
                <a:path w="8949436" h="6380226">
                  <a:moveTo>
                    <a:pt x="0" y="0"/>
                  </a:moveTo>
                  <a:lnTo>
                    <a:pt x="8949436" y="0"/>
                  </a:lnTo>
                  <a:lnTo>
                    <a:pt x="8949436" y="6380226"/>
                  </a:lnTo>
                  <a:lnTo>
                    <a:pt x="0" y="63802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33456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1143950" y="5600700"/>
            <a:ext cx="8878472" cy="256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000" dirty="0">
                <a:solidFill>
                  <a:srgbClr val="242424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Se podría definir a como uno se siente consigo mismo, como se siente con los demás y sobre su vida en general.</a:t>
            </a:r>
          </a:p>
          <a:p>
            <a:pPr algn="l">
              <a:lnSpc>
                <a:spcPts val="5040"/>
              </a:lnSpc>
            </a:pPr>
            <a:endParaRPr lang="en-US" sz="4200" dirty="0">
              <a:solidFill>
                <a:srgbClr val="242424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656C7A1-E24B-141B-F921-4FE7C6CAD0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0" y="8603456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4"/>
            <a:chOff x="0" y="0"/>
            <a:chExt cx="21031200" cy="2651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7128"/>
                </a:lnSpc>
              </a:pPr>
              <a:r>
                <a:rPr lang="en-US" sz="6600" b="1" u="sng" spc="-4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CREENCIAS Y PRACTICAS DE SALUD.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40180" y="2624138"/>
            <a:ext cx="15590520" cy="6347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Existen 3 tipos: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Creencia mágico –religiosa: 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la salud y la enfermedad están controladas por fuerzas sobrenaturales. 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El paciente puede creer que la enfermedad es consecuencia de «haber sido malo» o de haberse opuesto a los deseos del creador. 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La curación se considera también dependiente del deseo del creador.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Aunque estas creencias no se sustentan en evidencias empíricas, los pacientes que las profesan pueden llegar a enfermar realmente a causa de las mismas.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6AF1A09-13BB-B899-8379-E0B5D2C538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86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48740" y="775211"/>
            <a:ext cx="15590520" cy="4039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La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creencia científica o biomédica 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sobre la salud, descansa en la creencia de que la vida está controlada por procesos físicos y bioquímicos que el ser humano puede manipular. </a:t>
            </a:r>
          </a:p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Los pacientes con esta idea creen que la enfermedad se debe a microorganismos, virus, bacterias o a un fallo del cuerpo. </a:t>
            </a:r>
          </a:p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Estas personas esperan que una pastilla, tratamiento o una intervención quirúrgica curen sus problemas de salud. 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4607509" y="5561857"/>
            <a:ext cx="9641148" cy="4185828"/>
            <a:chOff x="0" y="0"/>
            <a:chExt cx="12854864" cy="558110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854813" cy="5581142"/>
            </a:xfrm>
            <a:custGeom>
              <a:avLst/>
              <a:gdLst/>
              <a:ahLst/>
              <a:cxnLst/>
              <a:rect l="l" t="t" r="r" b="b"/>
              <a:pathLst>
                <a:path w="12854813" h="5581142">
                  <a:moveTo>
                    <a:pt x="0" y="0"/>
                  </a:moveTo>
                  <a:lnTo>
                    <a:pt x="12854813" y="0"/>
                  </a:lnTo>
                  <a:lnTo>
                    <a:pt x="12854813" y="5581142"/>
                  </a:lnTo>
                  <a:lnTo>
                    <a:pt x="0" y="55811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28528" b="-15425"/>
              </a:stretch>
            </a:blipFill>
          </p:spPr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2E0214EC-4761-54D9-EB13-CE9B9BD294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86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93077" y="2251682"/>
            <a:ext cx="8145656" cy="57836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60095" lvl="1" indent="-380048" algn="just">
              <a:lnSpc>
                <a:spcPts val="4082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La </a:t>
            </a:r>
            <a:r>
              <a:rPr lang="en-US" sz="40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 Bold Italics"/>
                <a:cs typeface="Arial" panose="020B0604020202020204" pitchFamily="34" charset="0"/>
                <a:sym typeface="Calibri (MS) Bold Italics"/>
              </a:rPr>
              <a:t>creencia holística 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sobre la salud sostiene que las fuerzas de la naturaleza deben mantenerse en equilibria o armonía. </a:t>
            </a:r>
          </a:p>
          <a:p>
            <a:pPr marL="760095" lvl="1" indent="-380048" algn="just">
              <a:lnSpc>
                <a:spcPts val="4082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La vida humana es un aspecto de la naturaleza que debe estar en armonía con el resto de ella. </a:t>
            </a:r>
          </a:p>
          <a:p>
            <a:pPr marL="760095" lvl="1" indent="-380048" algn="just">
              <a:lnSpc>
                <a:spcPts val="4082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Cando el equilibria o la armonía naturales se alteran, se produce la enfermedad. 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612756" y="2140072"/>
            <a:ext cx="7833579" cy="6006856"/>
            <a:chOff x="0" y="0"/>
            <a:chExt cx="11135487" cy="9747682"/>
          </a:xfrm>
        </p:grpSpPr>
        <p:sp>
          <p:nvSpPr>
            <p:cNvPr id="4" name="Freeform 4" descr="Enfermería geriátrica Imágenes recortadas de stock - Alamy"/>
            <p:cNvSpPr/>
            <p:nvPr/>
          </p:nvSpPr>
          <p:spPr>
            <a:xfrm>
              <a:off x="0" y="0"/>
              <a:ext cx="11135487" cy="9747631"/>
            </a:xfrm>
            <a:custGeom>
              <a:avLst/>
              <a:gdLst/>
              <a:ahLst/>
              <a:cxnLst/>
              <a:rect l="l" t="t" r="r" b="b"/>
              <a:pathLst>
                <a:path w="11135487" h="9747631">
                  <a:moveTo>
                    <a:pt x="0" y="0"/>
                  </a:moveTo>
                  <a:lnTo>
                    <a:pt x="11135487" y="0"/>
                  </a:lnTo>
                  <a:lnTo>
                    <a:pt x="11135487" y="9747631"/>
                  </a:lnTo>
                  <a:lnTo>
                    <a:pt x="0" y="97476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7383"/>
              </a:stretch>
            </a:blipFill>
          </p:spPr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C65F163E-AFBE-9C93-1BBD-31B7086AA4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68600" y="8648700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86000" y="-190500"/>
            <a:ext cx="13716000" cy="4267457"/>
            <a:chOff x="0" y="-914743"/>
            <a:chExt cx="18288000" cy="56899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288000" cy="4775200"/>
            </a:xfrm>
            <a:custGeom>
              <a:avLst/>
              <a:gdLst/>
              <a:ahLst/>
              <a:cxnLst/>
              <a:rect l="l" t="t" r="r" b="b"/>
              <a:pathLst>
                <a:path w="18288000" h="4775200">
                  <a:moveTo>
                    <a:pt x="0" y="0"/>
                  </a:moveTo>
                  <a:lnTo>
                    <a:pt x="18288000" y="0"/>
                  </a:lnTo>
                  <a:lnTo>
                    <a:pt x="18288000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4623" b="-2462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-914743"/>
              <a:ext cx="18288000" cy="466090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10692"/>
                </a:lnSpc>
              </a:pPr>
              <a:r>
                <a:rPr lang="en-US" sz="7200" b="1" u="sng" spc="-6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ENFERMEÍA EN LA MEDICINA NATURAL Y TRADICIONAL.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85411" y="3616785"/>
            <a:ext cx="5724887" cy="4945899"/>
            <a:chOff x="0" y="0"/>
            <a:chExt cx="8115148" cy="7664971"/>
          </a:xfrm>
        </p:grpSpPr>
        <p:sp>
          <p:nvSpPr>
            <p:cNvPr id="6" name="Freeform 6" descr="OPS/OMS Cuba - Medicina Tradicional y Complementaria"/>
            <p:cNvSpPr/>
            <p:nvPr/>
          </p:nvSpPr>
          <p:spPr>
            <a:xfrm>
              <a:off x="0" y="0"/>
              <a:ext cx="8115173" cy="7664958"/>
            </a:xfrm>
            <a:custGeom>
              <a:avLst/>
              <a:gdLst/>
              <a:ahLst/>
              <a:cxnLst/>
              <a:rect l="l" t="t" r="r" b="b"/>
              <a:pathLst>
                <a:path w="8115173" h="7664958">
                  <a:moveTo>
                    <a:pt x="0" y="0"/>
                  </a:moveTo>
                  <a:lnTo>
                    <a:pt x="8115173" y="0"/>
                  </a:lnTo>
                  <a:lnTo>
                    <a:pt x="8115173" y="7664958"/>
                  </a:lnTo>
                  <a:lnTo>
                    <a:pt x="0" y="76649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5873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8229600" y="3616785"/>
            <a:ext cx="8706317" cy="4945933"/>
            <a:chOff x="0" y="0"/>
            <a:chExt cx="13132422" cy="7498512"/>
          </a:xfrm>
        </p:grpSpPr>
        <p:sp>
          <p:nvSpPr>
            <p:cNvPr id="8" name="Freeform 8" descr="Terapias Alternativas - Posgrado Medicina UNMSM"/>
            <p:cNvSpPr/>
            <p:nvPr/>
          </p:nvSpPr>
          <p:spPr>
            <a:xfrm>
              <a:off x="0" y="0"/>
              <a:ext cx="13132436" cy="7498461"/>
            </a:xfrm>
            <a:custGeom>
              <a:avLst/>
              <a:gdLst/>
              <a:ahLst/>
              <a:cxnLst/>
              <a:rect l="l" t="t" r="r" b="b"/>
              <a:pathLst>
                <a:path w="13132436" h="7498461">
                  <a:moveTo>
                    <a:pt x="0" y="0"/>
                  </a:moveTo>
                  <a:lnTo>
                    <a:pt x="13132436" y="0"/>
                  </a:lnTo>
                  <a:lnTo>
                    <a:pt x="13132436" y="7498461"/>
                  </a:lnTo>
                  <a:lnTo>
                    <a:pt x="0" y="74984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16544"/>
              </a:stretch>
            </a:blipFill>
          </p:spPr>
        </p: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8D59C50D-0FE6-A093-5E34-0B405899B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4800" y="8562718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4"/>
            <a:chOff x="0" y="0"/>
            <a:chExt cx="21031200" cy="2651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114300"/>
              <a:ext cx="21031200" cy="25368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692"/>
                </a:lnSpc>
              </a:pPr>
              <a:r>
                <a:rPr lang="en-US" sz="9900" b="1" i="1" u="sng" spc="-60" dirty="0">
                  <a:solidFill>
                    <a:srgbClr val="000000"/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CONCEPTO. 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48740" y="2755583"/>
            <a:ext cx="15590520" cy="3284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8680" lvl="1" indent="-434340" algn="just">
              <a:lnSpc>
                <a:spcPts val="5184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De acuerdo a la 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OMS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: </a:t>
            </a:r>
          </a:p>
          <a:p>
            <a:pPr marL="868680" lvl="1" indent="-434340" algn="just">
              <a:lnSpc>
                <a:spcPts val="5184"/>
              </a:lnSpc>
              <a:buFont typeface="Arial"/>
              <a:buChar char="•"/>
            </a:pPr>
            <a:r>
              <a:rPr lang="en-US" sz="4000" dirty="0">
                <a:solidFill>
                  <a:srgbClr val="404041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Es la suma de conocimientos, técnicas y prácticas fundamentadas en las teorías, creencias y experiencias propias de diferentes culturas, y que se utilizan para mantener la salud, tanto física como mental.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4953000" y="6249905"/>
            <a:ext cx="8754085" cy="3063926"/>
            <a:chOff x="0" y="0"/>
            <a:chExt cx="11672113" cy="4085234"/>
          </a:xfrm>
        </p:grpSpPr>
        <p:sp>
          <p:nvSpPr>
            <p:cNvPr id="7" name="Freeform 7" descr="Técnico Profesional en Medicina Tradicional - Carreras Técnicas | MASHACH -  Escuela de Estudios Superiores en Medicinas Alternativas y Complementarias"/>
            <p:cNvSpPr/>
            <p:nvPr/>
          </p:nvSpPr>
          <p:spPr>
            <a:xfrm>
              <a:off x="0" y="0"/>
              <a:ext cx="11672062" cy="4085209"/>
            </a:xfrm>
            <a:custGeom>
              <a:avLst/>
              <a:gdLst/>
              <a:ahLst/>
              <a:cxnLst/>
              <a:rect l="l" t="t" r="r" b="b"/>
              <a:pathLst>
                <a:path w="11672062" h="4085209">
                  <a:moveTo>
                    <a:pt x="0" y="0"/>
                  </a:moveTo>
                  <a:lnTo>
                    <a:pt x="11672062" y="0"/>
                  </a:lnTo>
                  <a:lnTo>
                    <a:pt x="11672062" y="4085209"/>
                  </a:lnTo>
                  <a:lnTo>
                    <a:pt x="0" y="4085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5A51C388-D714-C6B9-B710-61257C9FA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0" y="8562718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4"/>
            <a:chOff x="0" y="0"/>
            <a:chExt cx="21031200" cy="2651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7128"/>
                </a:lnSpc>
              </a:pPr>
              <a:r>
                <a:rPr lang="en-US" sz="6600" b="1" u="sng" spc="-4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QUÉ OTROS NOMBRES TIENE LA MEDICINA TRADICIONAL?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40180" y="3147914"/>
            <a:ext cx="15590520" cy="4616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Complementaria 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Alternativa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Popular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Blanda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Marginal 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No oficial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No ortodoxa 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No convencional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8964653" y="3315148"/>
            <a:ext cx="7979369" cy="4468454"/>
            <a:chOff x="0" y="0"/>
            <a:chExt cx="10639158" cy="5957938"/>
          </a:xfrm>
        </p:grpSpPr>
        <p:sp>
          <p:nvSpPr>
            <p:cNvPr id="7" name="Freeform 7" descr="Medicina tradicional indígena corre peligro con reformas a la Ley de Salud"/>
            <p:cNvSpPr/>
            <p:nvPr/>
          </p:nvSpPr>
          <p:spPr>
            <a:xfrm>
              <a:off x="0" y="0"/>
              <a:ext cx="10639171" cy="5957951"/>
            </a:xfrm>
            <a:custGeom>
              <a:avLst/>
              <a:gdLst/>
              <a:ahLst/>
              <a:cxnLst/>
              <a:rect l="l" t="t" r="r" b="b"/>
              <a:pathLst>
                <a:path w="10639171" h="5957951">
                  <a:moveTo>
                    <a:pt x="0" y="0"/>
                  </a:moveTo>
                  <a:lnTo>
                    <a:pt x="10639171" y="0"/>
                  </a:lnTo>
                  <a:lnTo>
                    <a:pt x="10639171" y="5957951"/>
                  </a:lnTo>
                  <a:lnTo>
                    <a:pt x="0" y="59579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DEC061A7-D896-D087-2BA6-1C9F52D8BC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0" y="8562718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4"/>
            <a:chOff x="0" y="0"/>
            <a:chExt cx="21031200" cy="2651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114300"/>
              <a:ext cx="21031200" cy="25368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692"/>
                </a:lnSpc>
              </a:pPr>
              <a:r>
                <a:rPr lang="en-US" sz="7200" b="1" u="sng" spc="-60" dirty="0">
                  <a:solidFill>
                    <a:srgbClr val="000000"/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MEDICINA ALTERNATIVA.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48740" y="2727008"/>
            <a:ext cx="15590520" cy="2176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7265" lvl="1" indent="-488632" algn="just">
              <a:lnSpc>
                <a:spcPts val="5832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Su misión es restablecer la salud del enfermo, a esto se le denomina curar.</a:t>
            </a:r>
          </a:p>
          <a:p>
            <a:pPr marL="977265" lvl="1" indent="-488632" algn="just">
              <a:lnSpc>
                <a:spcPts val="5832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Como aforismo: ¨la única medicina verdadera es la que cura¨.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6019800" y="5411690"/>
            <a:ext cx="5947134" cy="3823154"/>
            <a:chOff x="0" y="0"/>
            <a:chExt cx="7929512" cy="5097539"/>
          </a:xfrm>
        </p:grpSpPr>
        <p:sp>
          <p:nvSpPr>
            <p:cNvPr id="7" name="Freeform 7" descr="22 de Octubre, Día Mundial de la Medicina Tradicional | Bienestar, Dato  Curioso, Medicina Tradicional y más | Tienda Naturista Pronapresa Vida  Saludable blog"/>
            <p:cNvSpPr/>
            <p:nvPr/>
          </p:nvSpPr>
          <p:spPr>
            <a:xfrm>
              <a:off x="0" y="0"/>
              <a:ext cx="7929499" cy="5097526"/>
            </a:xfrm>
            <a:custGeom>
              <a:avLst/>
              <a:gdLst/>
              <a:ahLst/>
              <a:cxnLst/>
              <a:rect l="l" t="t" r="r" b="b"/>
              <a:pathLst>
                <a:path w="7929499" h="5097526">
                  <a:moveTo>
                    <a:pt x="0" y="0"/>
                  </a:moveTo>
                  <a:lnTo>
                    <a:pt x="7929499" y="0"/>
                  </a:lnTo>
                  <a:lnTo>
                    <a:pt x="7929499" y="5097526"/>
                  </a:lnTo>
                  <a:lnTo>
                    <a:pt x="0" y="50975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09079BD1-C370-C52C-A804-A26289C9F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0" y="8562718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7496" y="3467100"/>
            <a:ext cx="7399019" cy="3581400"/>
            <a:chOff x="0" y="0"/>
            <a:chExt cx="9865359" cy="4775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558292" cy="4775200"/>
            </a:xfrm>
            <a:custGeom>
              <a:avLst/>
              <a:gdLst/>
              <a:ahLst/>
              <a:cxnLst/>
              <a:rect l="l" t="t" r="r" b="b"/>
              <a:pathLst>
                <a:path w="9558292" h="4775200">
                  <a:moveTo>
                    <a:pt x="0" y="0"/>
                  </a:moveTo>
                  <a:lnTo>
                    <a:pt x="9558292" y="0"/>
                  </a:lnTo>
                  <a:lnTo>
                    <a:pt x="9558292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4098" r="-14098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307072" y="114300"/>
              <a:ext cx="9558287" cy="466090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10692"/>
                </a:lnSpc>
              </a:pPr>
              <a:r>
                <a:rPr lang="en-US" sz="9900" b="1" u="sng" spc="-6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TIPOS DE </a:t>
              </a:r>
              <a:r>
                <a:rPr lang="en-US" sz="9900" b="1" i="1" u="sng" spc="-60" dirty="0">
                  <a:solidFill>
                    <a:srgbClr val="FFFFFF"/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 </a:t>
              </a:r>
              <a:r>
                <a:rPr lang="en-US" sz="9900" b="1" i="1" u="sng" spc="-6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MEDICINA ALTERNATIVA </a:t>
              </a:r>
              <a:endParaRPr lang="en-US" sz="9900" b="1" u="sng" spc="-60" dirty="0">
                <a:solidFill>
                  <a:schemeClr val="tx1">
                    <a:lumMod val="95000"/>
                    <a:lumOff val="5000"/>
                  </a:schemeClr>
                </a:solidFill>
                <a:latin typeface="TT Rounds Condensed Bold Italics"/>
                <a:ea typeface="TT Rounds Condensed Bold Italics"/>
                <a:cs typeface="TT Rounds Condensed Bold Italics"/>
                <a:sym typeface="TT Rounds Condensed Bold Italics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296400" y="1181100"/>
            <a:ext cx="6790763" cy="7239000"/>
            <a:chOff x="0" y="0"/>
            <a:chExt cx="10583964" cy="10822343"/>
          </a:xfrm>
        </p:grpSpPr>
        <p:sp>
          <p:nvSpPr>
            <p:cNvPr id="6" name="Freeform 6" descr="Secretaría de Salud - La medicina tradicional es la herencia de nuestros  pueblos originarios #DiversidadCultura | Facebook"/>
            <p:cNvSpPr/>
            <p:nvPr/>
          </p:nvSpPr>
          <p:spPr>
            <a:xfrm>
              <a:off x="0" y="0"/>
              <a:ext cx="10583926" cy="10822305"/>
            </a:xfrm>
            <a:custGeom>
              <a:avLst/>
              <a:gdLst/>
              <a:ahLst/>
              <a:cxnLst/>
              <a:rect l="l" t="t" r="r" b="b"/>
              <a:pathLst>
                <a:path w="10583926" h="10822305">
                  <a:moveTo>
                    <a:pt x="0" y="0"/>
                  </a:moveTo>
                  <a:lnTo>
                    <a:pt x="10583926" y="0"/>
                  </a:lnTo>
                  <a:lnTo>
                    <a:pt x="10583926" y="10822305"/>
                  </a:lnTo>
                  <a:lnTo>
                    <a:pt x="0" y="10822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B1983312-A090-C324-0D6B-DBC0B5853B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0" y="8562718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5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114300"/>
              <a:ext cx="21031200" cy="25368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10692"/>
                </a:lnSpc>
              </a:pPr>
              <a:r>
                <a:rPr lang="en-US" sz="8000" b="1" u="sng" spc="-60" dirty="0">
                  <a:solidFill>
                    <a:srgbClr val="000000"/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SE DIVIDEN EN DOS TIPOS.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81000" y="3572557"/>
            <a:ext cx="15590520" cy="3141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14388" lvl="1" indent="-407194" algn="l">
              <a:lnSpc>
                <a:spcPts val="4860"/>
              </a:lnSpc>
              <a:buFont typeface="Arial"/>
              <a:buChar char="•"/>
            </a:pPr>
            <a:r>
              <a:rPr lang="en-US" sz="4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TERAPIAS REGENERADORAS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.</a:t>
            </a:r>
          </a:p>
          <a:p>
            <a:pPr marL="814388" lvl="1" indent="-407194" algn="l">
              <a:lnSpc>
                <a:spcPts val="4860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DE RELAJACION </a:t>
            </a:r>
          </a:p>
          <a:p>
            <a:pPr marL="814388" lvl="1" indent="-407194" algn="l">
              <a:lnSpc>
                <a:spcPts val="4860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MASAJES </a:t>
            </a:r>
          </a:p>
          <a:p>
            <a:pPr marL="814388" lvl="1" indent="-407194" algn="l">
              <a:lnSpc>
                <a:spcPts val="4860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REFLEXOTERAPIA</a:t>
            </a:r>
          </a:p>
          <a:p>
            <a:pPr marL="814388" lvl="1" indent="-407194" algn="l">
              <a:lnSpc>
                <a:spcPts val="4860"/>
              </a:lnSpc>
              <a:buFont typeface="Arial"/>
              <a:buChar char="•"/>
            </a:pP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OSTEOPATIA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9144000" y="3076443"/>
            <a:ext cx="7102402" cy="5465521"/>
            <a:chOff x="0" y="0"/>
            <a:chExt cx="9469869" cy="7287362"/>
          </a:xfrm>
        </p:grpSpPr>
        <p:sp>
          <p:nvSpPr>
            <p:cNvPr id="7" name="Freeform 7" descr="Qué son las terapias alternativas?"/>
            <p:cNvSpPr/>
            <p:nvPr/>
          </p:nvSpPr>
          <p:spPr>
            <a:xfrm>
              <a:off x="0" y="0"/>
              <a:ext cx="9469882" cy="7287387"/>
            </a:xfrm>
            <a:custGeom>
              <a:avLst/>
              <a:gdLst/>
              <a:ahLst/>
              <a:cxnLst/>
              <a:rect l="l" t="t" r="r" b="b"/>
              <a:pathLst>
                <a:path w="9469882" h="7287387">
                  <a:moveTo>
                    <a:pt x="0" y="0"/>
                  </a:moveTo>
                  <a:lnTo>
                    <a:pt x="9469882" y="0"/>
                  </a:lnTo>
                  <a:lnTo>
                    <a:pt x="9469882" y="7287387"/>
                  </a:lnTo>
                  <a:lnTo>
                    <a:pt x="0" y="72873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04EE7AB5-72FD-7BCA-8E18-8FB64B4779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0" y="8562718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4"/>
            <a:chOff x="0" y="0"/>
            <a:chExt cx="21031200" cy="2651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7128"/>
                </a:lnSpc>
              </a:pPr>
              <a:r>
                <a:rPr lang="en-US" sz="6600" b="1" u="sng" spc="-40">
                  <a:solidFill>
                    <a:srgbClr val="000000"/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TERAPIAS SUTILES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698382" y="2781300"/>
            <a:ext cx="5127669" cy="4039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CROMOTERAPIA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ESENCIAS FLORALES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GEMOTERAPIA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AROMATERAPIA</a:t>
            </a:r>
          </a:p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MUSICOTERAPIA</a:t>
            </a:r>
          </a:p>
          <a:p>
            <a:pPr marL="760095" lvl="1" indent="-380048" algn="l">
              <a:lnSpc>
                <a:spcPts val="4536"/>
              </a:lnSpc>
            </a:pPr>
            <a:endParaRPr lang="en-US" sz="4200" dirty="0">
              <a:solidFill>
                <a:srgbClr val="000000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8610600" y="2247900"/>
            <a:ext cx="7075014" cy="7678547"/>
            <a:chOff x="-203201" y="-138633"/>
            <a:chExt cx="9433352" cy="1023806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980856" cy="9828086"/>
            </a:xfrm>
            <a:custGeom>
              <a:avLst/>
              <a:gdLst/>
              <a:ahLst/>
              <a:cxnLst/>
              <a:rect l="l" t="t" r="r" b="b"/>
              <a:pathLst>
                <a:path w="8980856" h="9828086">
                  <a:moveTo>
                    <a:pt x="0" y="0"/>
                  </a:moveTo>
                  <a:lnTo>
                    <a:pt x="8980856" y="0"/>
                  </a:lnTo>
                  <a:lnTo>
                    <a:pt x="8980856" y="9828086"/>
                  </a:lnTo>
                  <a:lnTo>
                    <a:pt x="0" y="9828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8" name="Group 8"/>
            <p:cNvGrpSpPr/>
            <p:nvPr/>
          </p:nvGrpSpPr>
          <p:grpSpPr>
            <a:xfrm>
              <a:off x="-203201" y="-138633"/>
              <a:ext cx="9433352" cy="10238063"/>
              <a:chOff x="-203201" y="-138633"/>
              <a:chExt cx="9433352" cy="10238063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-203201" y="271340"/>
                <a:ext cx="7687442" cy="9828090"/>
              </a:xfrm>
              <a:custGeom>
                <a:avLst/>
                <a:gdLst/>
                <a:ahLst/>
                <a:cxnLst/>
                <a:rect l="l" t="t" r="r" b="b"/>
                <a:pathLst>
                  <a:path w="8980854" h="9828090">
                    <a:moveTo>
                      <a:pt x="0" y="0"/>
                    </a:moveTo>
                    <a:lnTo>
                      <a:pt x="8980854" y="0"/>
                    </a:lnTo>
                    <a:lnTo>
                      <a:pt x="8980854" y="9828090"/>
                    </a:lnTo>
                    <a:lnTo>
                      <a:pt x="0" y="9828090"/>
                    </a:lnTo>
                    <a:close/>
                  </a:path>
                </a:pathLst>
              </a:custGeom>
              <a:blipFill>
                <a:blip r:embed="rId2">
                  <a:alphaModFix amt="0"/>
                </a:blip>
                <a:stretch>
                  <a:fillRect l="-90407" r="-90407"/>
                </a:stretch>
              </a:blip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249295" y="-138633"/>
                <a:ext cx="8980856" cy="9942386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l">
                  <a:lnSpc>
                    <a:spcPts val="6120"/>
                  </a:lnSpc>
                </a:pPr>
                <a:r>
                  <a:rPr lang="en-US" sz="4000" b="1" dirty="0">
                    <a:solidFill>
                      <a:srgbClr val="548235"/>
                    </a:solidFill>
                    <a:latin typeface="Arial" panose="020B0604020202020204" pitchFamily="34" charset="0"/>
                    <a:ea typeface="Calibri (MS) Bold"/>
                    <a:cs typeface="Arial" panose="020B0604020202020204" pitchFamily="34" charset="0"/>
                    <a:sym typeface="Calibri (MS) Bold"/>
                  </a:rPr>
                  <a:t>OTRAS TERAPIAS…</a:t>
                </a:r>
              </a:p>
              <a:p>
                <a:pPr algn="l">
                  <a:lnSpc>
                    <a:spcPts val="6120"/>
                  </a:lnSpc>
                </a:pP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 (MS)"/>
                    <a:cs typeface="Arial" panose="020B0604020202020204" pitchFamily="34" charset="0"/>
                    <a:sym typeface="Calibri (MS)"/>
                  </a:rPr>
                  <a:t>MANOS DE LUZ</a:t>
                </a:r>
              </a:p>
              <a:p>
                <a:pPr algn="l">
                  <a:lnSpc>
                    <a:spcPts val="6120"/>
                  </a:lnSpc>
                </a:pP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 (MS)"/>
                    <a:cs typeface="Arial" panose="020B0604020202020204" pitchFamily="34" charset="0"/>
                    <a:sym typeface="Calibri (MS)"/>
                  </a:rPr>
                  <a:t>REIKI</a:t>
                </a:r>
              </a:p>
              <a:p>
                <a:pPr algn="l">
                  <a:lnSpc>
                    <a:spcPts val="6120"/>
                  </a:lnSpc>
                </a:pP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 (MS)"/>
                    <a:cs typeface="Arial" panose="020B0604020202020204" pitchFamily="34" charset="0"/>
                    <a:sym typeface="Calibri (MS)"/>
                  </a:rPr>
                  <a:t>FRECUENCIAS SANADORAS</a:t>
                </a:r>
              </a:p>
              <a:p>
                <a:pPr algn="l">
                  <a:lnSpc>
                    <a:spcPts val="6120"/>
                  </a:lnSpc>
                </a:pP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 (MS)"/>
                    <a:cs typeface="Arial" panose="020B0604020202020204" pitchFamily="34" charset="0"/>
                    <a:sym typeface="Calibri (MS)"/>
                  </a:rPr>
                  <a:t>CENTROS ENERGETICOS</a:t>
                </a:r>
              </a:p>
              <a:p>
                <a:pPr algn="l">
                  <a:lnSpc>
                    <a:spcPts val="6120"/>
                  </a:lnSpc>
                </a:pPr>
                <a:r>
                  <a:rPr lang="en-US" sz="4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 (MS)"/>
                    <a:cs typeface="Arial" panose="020B0604020202020204" pitchFamily="34" charset="0"/>
                    <a:sym typeface="Calibri (MS)"/>
                  </a:rPr>
                  <a:t>ACUPUNTURA. </a:t>
                </a:r>
              </a:p>
            </p:txBody>
          </p:sp>
        </p:grpSp>
      </p:grpSp>
      <p:grpSp>
        <p:nvGrpSpPr>
          <p:cNvPr id="11" name="Group 11"/>
          <p:cNvGrpSpPr/>
          <p:nvPr/>
        </p:nvGrpSpPr>
        <p:grpSpPr>
          <a:xfrm>
            <a:off x="1343851" y="6649247"/>
            <a:ext cx="5836730" cy="3002756"/>
            <a:chOff x="0" y="0"/>
            <a:chExt cx="7782306" cy="4003675"/>
          </a:xfrm>
        </p:grpSpPr>
        <p:sp>
          <p:nvSpPr>
            <p:cNvPr id="12" name="Freeform 12" descr="Medicina tradicional, más viva que nunca - El Sol de Cuernavaca | Noticias  Locales, Policiacas, sobre México, Morelos y el Mundo"/>
            <p:cNvSpPr/>
            <p:nvPr/>
          </p:nvSpPr>
          <p:spPr>
            <a:xfrm>
              <a:off x="0" y="0"/>
              <a:ext cx="7782306" cy="4003675"/>
            </a:xfrm>
            <a:custGeom>
              <a:avLst/>
              <a:gdLst/>
              <a:ahLst/>
              <a:cxnLst/>
              <a:rect l="l" t="t" r="r" b="b"/>
              <a:pathLst>
                <a:path w="7782306" h="4003675">
                  <a:moveTo>
                    <a:pt x="0" y="0"/>
                  </a:moveTo>
                  <a:lnTo>
                    <a:pt x="7782306" y="0"/>
                  </a:lnTo>
                  <a:lnTo>
                    <a:pt x="7782306" y="4003675"/>
                  </a:lnTo>
                  <a:lnTo>
                    <a:pt x="0" y="4003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21144"/>
              </a:stretch>
            </a:blipFill>
          </p:spPr>
        </p:sp>
      </p:grpSp>
      <p:pic>
        <p:nvPicPr>
          <p:cNvPr id="13" name="Imagen 12">
            <a:extLst>
              <a:ext uri="{FF2B5EF4-FFF2-40B4-BE49-F238E27FC236}">
                <a16:creationId xmlns:a16="http://schemas.microsoft.com/office/drawing/2014/main" id="{FCF48EE2-4966-3DAE-342C-86B07BACF0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44800" y="8562718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867400" y="6286500"/>
            <a:ext cx="6336440" cy="2702500"/>
            <a:chOff x="0" y="0"/>
            <a:chExt cx="9581972" cy="6295733"/>
          </a:xfrm>
        </p:grpSpPr>
        <p:sp>
          <p:nvSpPr>
            <p:cNvPr id="3" name="Freeform 3" descr="Un chequeo personal para el bienestar mental durante la pandemia -  CreakyJoints"/>
            <p:cNvSpPr/>
            <p:nvPr/>
          </p:nvSpPr>
          <p:spPr>
            <a:xfrm>
              <a:off x="0" y="0"/>
              <a:ext cx="9582023" cy="6295771"/>
            </a:xfrm>
            <a:custGeom>
              <a:avLst/>
              <a:gdLst/>
              <a:ahLst/>
              <a:cxnLst/>
              <a:rect l="l" t="t" r="r" b="b"/>
              <a:pathLst>
                <a:path w="9582023" h="6295771">
                  <a:moveTo>
                    <a:pt x="0" y="0"/>
                  </a:moveTo>
                  <a:lnTo>
                    <a:pt x="9582023" y="0"/>
                  </a:lnTo>
                  <a:lnTo>
                    <a:pt x="9582023" y="6295771"/>
                  </a:lnTo>
                  <a:lnTo>
                    <a:pt x="0" y="62957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1058237" y="719366"/>
            <a:ext cx="15590520" cy="5770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3200" dirty="0">
                <a:solidFill>
                  <a:srgbClr val="242424"/>
                </a:solidFill>
                <a:latin typeface="Arial" panose="020B0604020202020204" pitchFamily="34" charset="0"/>
                <a:ea typeface="Kenao Sans Serif"/>
                <a:cs typeface="Arial" panose="020B0604020202020204" pitchFamily="34" charset="0"/>
                <a:sym typeface="Kenao Sans Serif"/>
              </a:rPr>
              <a:t>El bienestar puede ser dividido en 3 dominios que afectan a diferentes aspectos de la vida:</a:t>
            </a:r>
          </a:p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3200" b="1" dirty="0">
                <a:solidFill>
                  <a:srgbClr val="242424"/>
                </a:solidFill>
                <a:latin typeface="Arial" panose="020B0604020202020204" pitchFamily="34" charset="0"/>
                <a:ea typeface="Kenao Sans Serif"/>
                <a:cs typeface="Arial" panose="020B0604020202020204" pitchFamily="34" charset="0"/>
                <a:sym typeface="Kenao Sans Serif"/>
              </a:rPr>
              <a:t>Bienestar físico: </a:t>
            </a:r>
            <a:r>
              <a:rPr lang="en-US" sz="3200" dirty="0">
                <a:solidFill>
                  <a:srgbClr val="242424"/>
                </a:solidFill>
                <a:latin typeface="Arial" panose="020B0604020202020204" pitchFamily="34" charset="0"/>
                <a:ea typeface="Kenao Sans Serif"/>
                <a:cs typeface="Arial" panose="020B0604020202020204" pitchFamily="34" charset="0"/>
                <a:sym typeface="Kenao Sans Serif"/>
              </a:rPr>
              <a:t>es la capacidad que tenemos para desenvolvernos de manera independiente en actividades como bañarnos, vestirnos, movernos, comer, etc.</a:t>
            </a:r>
          </a:p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3200" b="1" dirty="0">
                <a:solidFill>
                  <a:srgbClr val="242424"/>
                </a:solidFill>
                <a:latin typeface="Arial" panose="020B0604020202020204" pitchFamily="34" charset="0"/>
                <a:ea typeface="Kenao Sans Serif"/>
                <a:cs typeface="Arial" panose="020B0604020202020204" pitchFamily="34" charset="0"/>
                <a:sym typeface="Kenao Sans Serif"/>
              </a:rPr>
              <a:t>Bienestar mental/psicológico:</a:t>
            </a:r>
            <a:r>
              <a:rPr lang="en-US" sz="3200" dirty="0">
                <a:solidFill>
                  <a:srgbClr val="242424"/>
                </a:solidFill>
                <a:latin typeface="Arial" panose="020B0604020202020204" pitchFamily="34" charset="0"/>
                <a:ea typeface="Kenao Sans Serif"/>
                <a:cs typeface="Arial" panose="020B0604020202020204" pitchFamily="34" charset="0"/>
                <a:sym typeface="Kenao Sans Serif"/>
              </a:rPr>
              <a:t> implica que las facultades cognitivas están intactas y que no presentamos miedo, ansiedad, estrés, depresión u otras emociones negativas.</a:t>
            </a:r>
          </a:p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3200" b="1" dirty="0">
                <a:solidFill>
                  <a:srgbClr val="242424"/>
                </a:solidFill>
                <a:latin typeface="Arial" panose="020B0604020202020204" pitchFamily="34" charset="0"/>
                <a:ea typeface="Kenao Sans Serif"/>
                <a:cs typeface="Arial" panose="020B0604020202020204" pitchFamily="34" charset="0"/>
                <a:sym typeface="Kenao Sans Serif"/>
              </a:rPr>
              <a:t>Bienestar social: </a:t>
            </a:r>
            <a:r>
              <a:rPr lang="en-US" sz="3200" dirty="0">
                <a:solidFill>
                  <a:srgbClr val="242424"/>
                </a:solidFill>
                <a:latin typeface="Arial" panose="020B0604020202020204" pitchFamily="34" charset="0"/>
                <a:ea typeface="Kenao Sans Serif"/>
                <a:cs typeface="Arial" panose="020B0604020202020204" pitchFamily="34" charset="0"/>
                <a:sym typeface="Kenao Sans Serif"/>
              </a:rPr>
              <a:t>es la capacidad para participar y relacionarse con la familia, la sociedad, los amigos, etc.</a:t>
            </a:r>
          </a:p>
          <a:p>
            <a:pPr marL="760095" lvl="1" indent="-380048" algn="just">
              <a:lnSpc>
                <a:spcPts val="4536"/>
              </a:lnSpc>
            </a:pPr>
            <a:endParaRPr lang="en-US" sz="4200" dirty="0">
              <a:solidFill>
                <a:srgbClr val="242424"/>
              </a:solidFill>
              <a:latin typeface="Kenao Sans Serif"/>
              <a:ea typeface="Kenao Sans Serif"/>
              <a:cs typeface="Kenao Sans Serif"/>
              <a:sym typeface="Kenao Sans Serif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354BA6D-CD44-256F-BFD5-2D4C122F8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00" y="8603456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86000" y="1028700"/>
            <a:ext cx="14030325" cy="7329716"/>
            <a:chOff x="0" y="0"/>
            <a:chExt cx="24003000" cy="1062583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03000" cy="10625836"/>
            </a:xfrm>
            <a:custGeom>
              <a:avLst/>
              <a:gdLst/>
              <a:ahLst/>
              <a:cxnLst/>
              <a:rect l="l" t="t" r="r" b="b"/>
              <a:pathLst>
                <a:path w="24003000" h="10625836">
                  <a:moveTo>
                    <a:pt x="0" y="0"/>
                  </a:moveTo>
                  <a:lnTo>
                    <a:pt x="24003000" y="0"/>
                  </a:lnTo>
                  <a:lnTo>
                    <a:pt x="24003000" y="10625836"/>
                  </a:lnTo>
                  <a:lnTo>
                    <a:pt x="0" y="106258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0556" r="-20556"/>
              </a:stretch>
            </a:blipFill>
          </p:spPr>
        </p:sp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21A93BE1-306C-9B23-011E-07E6029AD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00" y="8562718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372679" y="4040562"/>
            <a:ext cx="6324962" cy="3581400"/>
            <a:chOff x="0" y="0"/>
            <a:chExt cx="8433283" cy="4775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433278" cy="4775200"/>
            </a:xfrm>
            <a:custGeom>
              <a:avLst/>
              <a:gdLst/>
              <a:ahLst/>
              <a:cxnLst/>
              <a:rect l="l" t="t" r="r" b="b"/>
              <a:pathLst>
                <a:path w="8433278" h="4775200">
                  <a:moveTo>
                    <a:pt x="0" y="0"/>
                  </a:moveTo>
                  <a:lnTo>
                    <a:pt x="8433278" y="0"/>
                  </a:lnTo>
                  <a:lnTo>
                    <a:pt x="8433278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22649" r="-22649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85725"/>
              <a:ext cx="8433283" cy="468947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8748"/>
                </a:lnSpc>
              </a:pPr>
              <a:r>
                <a:rPr lang="en-US" sz="8100" b="1" spc="-49" dirty="0">
                  <a:solidFill>
                    <a:srgbClr val="FFFFFF"/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MODELOS DE ENFERMERIA EN LA MEDICINA TRADICIONAL.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886200" y="1028700"/>
            <a:ext cx="10153479" cy="7330173"/>
            <a:chOff x="0" y="0"/>
            <a:chExt cx="14699437" cy="9781807"/>
          </a:xfrm>
        </p:grpSpPr>
        <p:sp>
          <p:nvSpPr>
            <p:cNvPr id="6" name="Freeform 6" descr="Terapias Alternativas - Posgrado Medicina UNMSM"/>
            <p:cNvSpPr/>
            <p:nvPr/>
          </p:nvSpPr>
          <p:spPr>
            <a:xfrm>
              <a:off x="0" y="0"/>
              <a:ext cx="14699487" cy="9781794"/>
            </a:xfrm>
            <a:custGeom>
              <a:avLst/>
              <a:gdLst/>
              <a:ahLst/>
              <a:cxnLst/>
              <a:rect l="l" t="t" r="r" b="b"/>
              <a:pathLst>
                <a:path w="14699487" h="9781794">
                  <a:moveTo>
                    <a:pt x="0" y="0"/>
                  </a:moveTo>
                  <a:lnTo>
                    <a:pt x="14699487" y="0"/>
                  </a:lnTo>
                  <a:lnTo>
                    <a:pt x="14699487" y="9781794"/>
                  </a:lnTo>
                  <a:lnTo>
                    <a:pt x="0" y="97817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5EA1CAA2-0C50-41EC-9A5B-C1781B4BA8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0" y="8562718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48740" y="1181100"/>
            <a:ext cx="15590520" cy="346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Muchas teorizadoras de la enfermería también lo definen en sus modelos. </a:t>
            </a:r>
          </a:p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En nuestro entorno actual existe una apuesta firme por denominarlas “instrumentos complementarios de los cuidados de enfermería”, considerando que son un medio en nuestras manos para proporcionar cuidados profesionales enfermeros.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90600" y="5143500"/>
            <a:ext cx="7098735" cy="3091301"/>
            <a:chOff x="0" y="0"/>
            <a:chExt cx="9464980" cy="412173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464929" cy="4121785"/>
            </a:xfrm>
            <a:custGeom>
              <a:avLst/>
              <a:gdLst/>
              <a:ahLst/>
              <a:cxnLst/>
              <a:rect l="l" t="t" r="r" b="b"/>
              <a:pathLst>
                <a:path w="9464929" h="4121785">
                  <a:moveTo>
                    <a:pt x="0" y="0"/>
                  </a:moveTo>
                  <a:lnTo>
                    <a:pt x="9464929" y="0"/>
                  </a:lnTo>
                  <a:lnTo>
                    <a:pt x="9464929" y="4121785"/>
                  </a:lnTo>
                  <a:lnTo>
                    <a:pt x="0" y="41217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491" r="-4492" b="1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9262091" y="5148300"/>
            <a:ext cx="7677169" cy="3091301"/>
            <a:chOff x="0" y="0"/>
            <a:chExt cx="10236225" cy="412173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236200" cy="4121785"/>
            </a:xfrm>
            <a:custGeom>
              <a:avLst/>
              <a:gdLst/>
              <a:ahLst/>
              <a:cxnLst/>
              <a:rect l="l" t="t" r="r" b="b"/>
              <a:pathLst>
                <a:path w="10236200" h="4121785">
                  <a:moveTo>
                    <a:pt x="0" y="0"/>
                  </a:moveTo>
                  <a:lnTo>
                    <a:pt x="10236200" y="0"/>
                  </a:lnTo>
                  <a:lnTo>
                    <a:pt x="10236200" y="4121785"/>
                  </a:lnTo>
                  <a:lnTo>
                    <a:pt x="0" y="41217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6118" r="-6118" b="1"/>
              </a:stretch>
            </a:blipFill>
          </p:spPr>
        </p: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EBEB3892-CBD8-DA88-1592-9FA959F3F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0" y="8562718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8200" y="952500"/>
            <a:ext cx="9172575" cy="2228850"/>
            <a:chOff x="0" y="0"/>
            <a:chExt cx="12230100" cy="2971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230100" cy="2971800"/>
            </a:xfrm>
            <a:custGeom>
              <a:avLst/>
              <a:gdLst/>
              <a:ahLst/>
              <a:cxnLst/>
              <a:rect l="l" t="t" r="r" b="b"/>
              <a:pathLst>
                <a:path w="12230100" h="2971800">
                  <a:moveTo>
                    <a:pt x="0" y="0"/>
                  </a:moveTo>
                  <a:lnTo>
                    <a:pt x="12230100" y="0"/>
                  </a:lnTo>
                  <a:lnTo>
                    <a:pt x="12230100" y="2971800"/>
                  </a:lnTo>
                  <a:lnTo>
                    <a:pt x="0" y="2971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0429875" y="757237"/>
            <a:ext cx="6783705" cy="5722143"/>
            <a:chOff x="0" y="0"/>
            <a:chExt cx="9044940" cy="8229600"/>
          </a:xfrm>
        </p:grpSpPr>
        <p:sp>
          <p:nvSpPr>
            <p:cNvPr id="5" name="Freeform 5" descr="Reflexología en Barcelona | Espai Manual, formación y bienestar"/>
            <p:cNvSpPr/>
            <p:nvPr/>
          </p:nvSpPr>
          <p:spPr>
            <a:xfrm>
              <a:off x="0" y="0"/>
              <a:ext cx="9044940" cy="8229600"/>
            </a:xfrm>
            <a:custGeom>
              <a:avLst/>
              <a:gdLst/>
              <a:ahLst/>
              <a:cxnLst/>
              <a:rect l="l" t="t" r="r" b="b"/>
              <a:pathLst>
                <a:path w="9044940" h="8229600">
                  <a:moveTo>
                    <a:pt x="0" y="0"/>
                  </a:moveTo>
                  <a:lnTo>
                    <a:pt x="9044940" y="0"/>
                  </a:lnTo>
                  <a:lnTo>
                    <a:pt x="9044940" y="8229600"/>
                  </a:lnTo>
                  <a:lnTo>
                    <a:pt x="0" y="822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10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838200" y="6743700"/>
            <a:ext cx="11366744" cy="2786062"/>
            <a:chOff x="0" y="0"/>
            <a:chExt cx="15155659" cy="37147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155672" cy="3714750"/>
            </a:xfrm>
            <a:custGeom>
              <a:avLst/>
              <a:gdLst/>
              <a:ahLst/>
              <a:cxnLst/>
              <a:rect l="l" t="t" r="r" b="b"/>
              <a:pathLst>
                <a:path w="15155672" h="3714750">
                  <a:moveTo>
                    <a:pt x="0" y="0"/>
                  </a:moveTo>
                  <a:lnTo>
                    <a:pt x="15155672" y="0"/>
                  </a:lnTo>
                  <a:lnTo>
                    <a:pt x="15155672" y="3714750"/>
                  </a:lnTo>
                  <a:lnTo>
                    <a:pt x="0" y="3714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655" r="-1288" b="-1655"/>
              </a:stretch>
            </a:blipFill>
          </p:spPr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581C57B0-7250-4BFB-88C7-A4376416BD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4800" y="8562718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4"/>
            <a:chOff x="0" y="0"/>
            <a:chExt cx="21031200" cy="2651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7128"/>
                </a:lnSpc>
              </a:pPr>
              <a:r>
                <a:rPr lang="en-US" sz="6600" b="1" spc="-40" dirty="0">
                  <a:solidFill>
                    <a:srgbClr val="000000"/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EN MEXICO… 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40180" y="2325514"/>
            <a:ext cx="15590520" cy="4039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212529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Se ve reflejada en terapeutas especializados.</a:t>
            </a:r>
          </a:p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212529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Como son: parteras, hierberos, hueseros, curanderos, como en las formas de curación o tratamiento, sanaciones o rituales por mencionar algunos están los masajes, sobadas, infusiones, cataplasmas, baños, barridas, limpias, así como en las plantas o animales y finalmente en elementos minerales o símbolos religiosos.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5943600" y="6286500"/>
            <a:ext cx="5956087" cy="3335407"/>
            <a:chOff x="0" y="0"/>
            <a:chExt cx="7941450" cy="4447210"/>
          </a:xfrm>
        </p:grpSpPr>
        <p:sp>
          <p:nvSpPr>
            <p:cNvPr id="7" name="Freeform 7" descr="Terapias alternativas | CENIN | Blog"/>
            <p:cNvSpPr/>
            <p:nvPr/>
          </p:nvSpPr>
          <p:spPr>
            <a:xfrm>
              <a:off x="0" y="0"/>
              <a:ext cx="7941437" cy="4447159"/>
            </a:xfrm>
            <a:custGeom>
              <a:avLst/>
              <a:gdLst/>
              <a:ahLst/>
              <a:cxnLst/>
              <a:rect l="l" t="t" r="r" b="b"/>
              <a:pathLst>
                <a:path w="7941437" h="4447159">
                  <a:moveTo>
                    <a:pt x="0" y="0"/>
                  </a:moveTo>
                  <a:lnTo>
                    <a:pt x="7941437" y="0"/>
                  </a:lnTo>
                  <a:lnTo>
                    <a:pt x="7941437" y="4447159"/>
                  </a:lnTo>
                  <a:lnTo>
                    <a:pt x="0" y="44471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"/>
              </a:stretch>
            </a:blipFill>
          </p:spPr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01AC78A4-B46F-B376-6004-1B417C28FD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0" y="8562718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48740" y="952500"/>
            <a:ext cx="15590520" cy="4039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212529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En cada región de nuestro país los anteriores componentes de la medicina tradicional confluyen para diagnosticar, curar o mantener la salud física, emocional o espiritual, ya sea de forma individual, colectiva o comunitaria, tomando en cuenta que la enfermedad generalmente es el resultado de las relaciones que los seres humanos establecen entre sí y con su entorno, el mundo de la naturaleza y el mundo de las divinidades.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5562600" y="5115992"/>
            <a:ext cx="7503709" cy="4502229"/>
            <a:chOff x="0" y="0"/>
            <a:chExt cx="10004946" cy="6002972"/>
          </a:xfrm>
        </p:grpSpPr>
        <p:sp>
          <p:nvSpPr>
            <p:cNvPr id="4" name="Freeform 4" descr="LA MEDICINA TRADICIONAL MEXICANA - ELAESI"/>
            <p:cNvSpPr/>
            <p:nvPr/>
          </p:nvSpPr>
          <p:spPr>
            <a:xfrm>
              <a:off x="0" y="0"/>
              <a:ext cx="10004933" cy="6002909"/>
            </a:xfrm>
            <a:custGeom>
              <a:avLst/>
              <a:gdLst/>
              <a:ahLst/>
              <a:cxnLst/>
              <a:rect l="l" t="t" r="r" b="b"/>
              <a:pathLst>
                <a:path w="10004933" h="6002909">
                  <a:moveTo>
                    <a:pt x="0" y="0"/>
                  </a:moveTo>
                  <a:lnTo>
                    <a:pt x="10004933" y="0"/>
                  </a:lnTo>
                  <a:lnTo>
                    <a:pt x="10004933" y="6002909"/>
                  </a:lnTo>
                  <a:lnTo>
                    <a:pt x="0" y="60029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"/>
              </a:stretch>
            </a:blipFill>
          </p:spPr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DEDD510B-5637-A244-BC06-D3950C78D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00" y="8562718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48740" y="1001687"/>
            <a:ext cx="15590520" cy="346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212529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Es importante destacar que la medicina tradicional es una opción que sigue practicándose en muchas comunidades indígenas del país. </a:t>
            </a:r>
          </a:p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212529"/>
                </a:solidFill>
                <a:latin typeface="Arial" panose="020B0604020202020204" pitchFamily="34" charset="0"/>
                <a:ea typeface="Arimo"/>
                <a:cs typeface="Arial" panose="020B0604020202020204" pitchFamily="34" charset="0"/>
                <a:sym typeface="Arimo"/>
              </a:rPr>
              <a:t>Por ello, su protección, conservación, revitalización y reconocimiento resultan relevantes, así como también el conocimiento y el uso sustentable de la riqueza biológica usada.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2057400" y="4804438"/>
            <a:ext cx="6453673" cy="4396454"/>
            <a:chOff x="0" y="0"/>
            <a:chExt cx="8962911" cy="5964403"/>
          </a:xfrm>
        </p:grpSpPr>
        <p:sp>
          <p:nvSpPr>
            <p:cNvPr id="4" name="Freeform 4" descr="Amalita, la mujer que recupera y te acerca a la medicina tradicional de  México"/>
            <p:cNvSpPr/>
            <p:nvPr/>
          </p:nvSpPr>
          <p:spPr>
            <a:xfrm>
              <a:off x="0" y="0"/>
              <a:ext cx="8962898" cy="5964428"/>
            </a:xfrm>
            <a:custGeom>
              <a:avLst/>
              <a:gdLst/>
              <a:ahLst/>
              <a:cxnLst/>
              <a:rect l="l" t="t" r="r" b="b"/>
              <a:pathLst>
                <a:path w="8962898" h="5964428">
                  <a:moveTo>
                    <a:pt x="0" y="0"/>
                  </a:moveTo>
                  <a:lnTo>
                    <a:pt x="8962898" y="0"/>
                  </a:lnTo>
                  <a:lnTo>
                    <a:pt x="8962898" y="5964428"/>
                  </a:lnTo>
                  <a:lnTo>
                    <a:pt x="0" y="59644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8991600" y="4771101"/>
            <a:ext cx="6453664" cy="4288765"/>
            <a:chOff x="0" y="0"/>
            <a:chExt cx="8808834" cy="5861876"/>
          </a:xfrm>
        </p:grpSpPr>
        <p:sp>
          <p:nvSpPr>
            <p:cNvPr id="6" name="Freeform 6" descr="La medicina tradicional indígena en el México actual - Matador Network"/>
            <p:cNvSpPr/>
            <p:nvPr/>
          </p:nvSpPr>
          <p:spPr>
            <a:xfrm>
              <a:off x="0" y="0"/>
              <a:ext cx="8808847" cy="5861939"/>
            </a:xfrm>
            <a:custGeom>
              <a:avLst/>
              <a:gdLst/>
              <a:ahLst/>
              <a:cxnLst/>
              <a:rect l="l" t="t" r="r" b="b"/>
              <a:pathLst>
                <a:path w="8808847" h="5861939">
                  <a:moveTo>
                    <a:pt x="0" y="0"/>
                  </a:moveTo>
                  <a:lnTo>
                    <a:pt x="8808847" y="0"/>
                  </a:lnTo>
                  <a:lnTo>
                    <a:pt x="8808847" y="5861939"/>
                  </a:lnTo>
                  <a:lnTo>
                    <a:pt x="0" y="5861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1"/>
              </a:stretch>
            </a:blipFill>
          </p:spPr>
        </p: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AD7BB552-1E49-9AED-B69F-20F65D6264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0" y="8562718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86000" y="1060485"/>
            <a:ext cx="13716000" cy="3581400"/>
            <a:chOff x="0" y="0"/>
            <a:chExt cx="18288000" cy="4775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288000" cy="4775200"/>
            </a:xfrm>
            <a:custGeom>
              <a:avLst/>
              <a:gdLst/>
              <a:ahLst/>
              <a:cxnLst/>
              <a:rect l="l" t="t" r="r" b="b"/>
              <a:pathLst>
                <a:path w="18288000" h="4775200">
                  <a:moveTo>
                    <a:pt x="0" y="0"/>
                  </a:moveTo>
                  <a:lnTo>
                    <a:pt x="18288000" y="0"/>
                  </a:lnTo>
                  <a:lnTo>
                    <a:pt x="18288000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4623" b="-2462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95250"/>
              <a:ext cx="18288000" cy="4679950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9720"/>
                </a:lnSpc>
              </a:pPr>
              <a:r>
                <a:rPr lang="en-US" sz="8000" b="1" u="sng" spc="-54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QUE PLANTAS CONOCES QUE UTILIZAS EN CASA COMO MEDICINA TRADICIONAL?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700713" y="5407476"/>
            <a:ext cx="6437557" cy="3961571"/>
            <a:chOff x="0" y="0"/>
            <a:chExt cx="8583409" cy="5282095"/>
          </a:xfrm>
        </p:grpSpPr>
        <p:sp>
          <p:nvSpPr>
            <p:cNvPr id="6" name="Freeform 6" descr="Riesgos de la medicina tradicional | El Universal Puebla"/>
            <p:cNvSpPr/>
            <p:nvPr/>
          </p:nvSpPr>
          <p:spPr>
            <a:xfrm>
              <a:off x="0" y="0"/>
              <a:ext cx="8583422" cy="5282057"/>
            </a:xfrm>
            <a:custGeom>
              <a:avLst/>
              <a:gdLst/>
              <a:ahLst/>
              <a:cxnLst/>
              <a:rect l="l" t="t" r="r" b="b"/>
              <a:pathLst>
                <a:path w="8583422" h="5282057">
                  <a:moveTo>
                    <a:pt x="0" y="0"/>
                  </a:moveTo>
                  <a:lnTo>
                    <a:pt x="8583422" y="0"/>
                  </a:lnTo>
                  <a:lnTo>
                    <a:pt x="8583422" y="5282057"/>
                  </a:lnTo>
                  <a:lnTo>
                    <a:pt x="0" y="52820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1011574" y="5093560"/>
            <a:ext cx="4294575" cy="4294575"/>
            <a:chOff x="0" y="0"/>
            <a:chExt cx="5726100" cy="5726100"/>
          </a:xfrm>
        </p:grpSpPr>
        <p:sp>
          <p:nvSpPr>
            <p:cNvPr id="8" name="Freeform 8" descr="OPS/OMS Cuba - Medicina Tradicional y Complementaria"/>
            <p:cNvSpPr/>
            <p:nvPr/>
          </p:nvSpPr>
          <p:spPr>
            <a:xfrm>
              <a:off x="0" y="0"/>
              <a:ext cx="5726049" cy="5726049"/>
            </a:xfrm>
            <a:custGeom>
              <a:avLst/>
              <a:gdLst/>
              <a:ahLst/>
              <a:cxnLst/>
              <a:rect l="l" t="t" r="r" b="b"/>
              <a:pathLst>
                <a:path w="5726049" h="5726049">
                  <a:moveTo>
                    <a:pt x="0" y="0"/>
                  </a:moveTo>
                  <a:lnTo>
                    <a:pt x="5726049" y="0"/>
                  </a:lnTo>
                  <a:lnTo>
                    <a:pt x="5726049" y="5726049"/>
                  </a:lnTo>
                  <a:lnTo>
                    <a:pt x="0" y="5726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12587288" y="5264944"/>
            <a:ext cx="5425078" cy="3961571"/>
            <a:chOff x="0" y="0"/>
            <a:chExt cx="7233437" cy="5282095"/>
          </a:xfrm>
        </p:grpSpPr>
        <p:sp>
          <p:nvSpPr>
            <p:cNvPr id="10" name="Freeform 10" descr="Por la pandemia, se volteó a ver a la medicina tradicional; buscan rescatar  estos saberes | Oaxaca"/>
            <p:cNvSpPr/>
            <p:nvPr/>
          </p:nvSpPr>
          <p:spPr>
            <a:xfrm>
              <a:off x="0" y="0"/>
              <a:ext cx="7233412" cy="5282057"/>
            </a:xfrm>
            <a:custGeom>
              <a:avLst/>
              <a:gdLst/>
              <a:ahLst/>
              <a:cxnLst/>
              <a:rect l="l" t="t" r="r" b="b"/>
              <a:pathLst>
                <a:path w="7233412" h="5282057">
                  <a:moveTo>
                    <a:pt x="0" y="0"/>
                  </a:moveTo>
                  <a:lnTo>
                    <a:pt x="7233412" y="0"/>
                  </a:lnTo>
                  <a:lnTo>
                    <a:pt x="7233412" y="5282057"/>
                  </a:lnTo>
                  <a:lnTo>
                    <a:pt x="0" y="52820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18663"/>
              </a:stretch>
            </a:blipFill>
          </p:spPr>
        </p:sp>
      </p:grp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48740" y="916057"/>
            <a:ext cx="15590520" cy="57876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just">
              <a:lnSpc>
                <a:spcPts val="4082"/>
              </a:lnSpc>
              <a:buFont typeface="Arial"/>
              <a:buChar char="•"/>
            </a:pPr>
            <a:r>
              <a:rPr lang="en-US" sz="3600" b="1" dirty="0">
                <a:solidFill>
                  <a:srgbClr val="404041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Bugambilia. </a:t>
            </a:r>
            <a:r>
              <a:rPr lang="en-US" sz="3600" dirty="0">
                <a:solidFill>
                  <a:srgbClr val="404041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Como antitusígeno, antipirético y expectorante, es decir, que combate la tos seca, reduce la fiebre y ayuda a eliminar la mucosidad de las vías respiratorias altas.</a:t>
            </a:r>
          </a:p>
          <a:p>
            <a:pPr marL="760095" lvl="1" indent="-380048" algn="just">
              <a:lnSpc>
                <a:spcPts val="4082"/>
              </a:lnSpc>
              <a:buFont typeface="Arial"/>
              <a:buChar char="•"/>
            </a:pPr>
            <a:r>
              <a:rPr lang="en-US" sz="3600" b="1" dirty="0">
                <a:solidFill>
                  <a:srgbClr val="404041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Momo, acuyo, tlanepa o yerba santa. </a:t>
            </a:r>
            <a:r>
              <a:rPr lang="en-US" sz="3600" dirty="0">
                <a:solidFill>
                  <a:srgbClr val="404041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Ayuda a disminuir la fiebre, es relajante, ayuda al buen funcionamiento intestinal y reducir el dolor estomacal.</a:t>
            </a:r>
          </a:p>
          <a:p>
            <a:pPr marL="760095" lvl="1" indent="-380048" algn="just">
              <a:lnSpc>
                <a:spcPts val="4082"/>
              </a:lnSpc>
              <a:buFont typeface="Arial"/>
              <a:buChar char="•"/>
            </a:pPr>
            <a:r>
              <a:rPr lang="en-US" sz="3600" b="1" dirty="0">
                <a:solidFill>
                  <a:srgbClr val="404041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Tomillo</a:t>
            </a:r>
            <a:r>
              <a:rPr lang="en-US" sz="3600" dirty="0">
                <a:solidFill>
                  <a:srgbClr val="404041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. Yerba aromática de uso alimenticio, es también excelente antibiótico, antibacteriana, antivírica, antiinflamatoria, expectorante, digestiva, mucolítica, hipotensiva, antioxidante, carminativa, analgésica, antiséptica, antifúngica, demulcente (protector de las mucosas digestivas), antitusiva y diurética.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7162800" y="6926359"/>
            <a:ext cx="3425771" cy="2430295"/>
            <a:chOff x="0" y="0"/>
            <a:chExt cx="4461802" cy="4461802"/>
          </a:xfrm>
        </p:grpSpPr>
        <p:sp>
          <p:nvSpPr>
            <p:cNvPr id="4" name="Freeform 4" descr="Remedios caseros: las plantas medicinales favoritas de las farmacéuticas -  Foto 1"/>
            <p:cNvSpPr/>
            <p:nvPr/>
          </p:nvSpPr>
          <p:spPr>
            <a:xfrm>
              <a:off x="0" y="0"/>
              <a:ext cx="4461764" cy="4461764"/>
            </a:xfrm>
            <a:custGeom>
              <a:avLst/>
              <a:gdLst/>
              <a:ahLst/>
              <a:cxnLst/>
              <a:rect l="l" t="t" r="r" b="b"/>
              <a:pathLst>
                <a:path w="4461764" h="4461764">
                  <a:moveTo>
                    <a:pt x="0" y="0"/>
                  </a:moveTo>
                  <a:lnTo>
                    <a:pt x="4461764" y="0"/>
                  </a:lnTo>
                  <a:lnTo>
                    <a:pt x="4461764" y="4461764"/>
                  </a:lnTo>
                  <a:lnTo>
                    <a:pt x="0" y="44617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1575691" y="6970643"/>
            <a:ext cx="4286250" cy="2400300"/>
            <a:chOff x="0" y="0"/>
            <a:chExt cx="5715000" cy="3200400"/>
          </a:xfrm>
        </p:grpSpPr>
        <p:sp>
          <p:nvSpPr>
            <p:cNvPr id="6" name="Freeform 6" descr="Las 50 mejores plantas medicinales, sus efectos y contraindicaciones"/>
            <p:cNvSpPr/>
            <p:nvPr/>
          </p:nvSpPr>
          <p:spPr>
            <a:xfrm>
              <a:off x="0" y="0"/>
              <a:ext cx="5715000" cy="3200400"/>
            </a:xfrm>
            <a:custGeom>
              <a:avLst/>
              <a:gdLst/>
              <a:ahLst/>
              <a:cxnLst/>
              <a:rect l="l" t="t" r="r" b="b"/>
              <a:pathLst>
                <a:path w="5715000" h="3200400">
                  <a:moveTo>
                    <a:pt x="0" y="0"/>
                  </a:moveTo>
                  <a:lnTo>
                    <a:pt x="5715000" y="0"/>
                  </a:lnTo>
                  <a:lnTo>
                    <a:pt x="5715000" y="3200400"/>
                  </a:lnTo>
                  <a:lnTo>
                    <a:pt x="0" y="3200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11615738" y="6912072"/>
            <a:ext cx="3929062" cy="2444562"/>
            <a:chOff x="0" y="0"/>
            <a:chExt cx="5238750" cy="3486150"/>
          </a:xfrm>
        </p:grpSpPr>
        <p:sp>
          <p:nvSpPr>
            <p:cNvPr id="8" name="Freeform 8" descr="Importancia de las plantas medicinales en la actualidad |"/>
            <p:cNvSpPr/>
            <p:nvPr/>
          </p:nvSpPr>
          <p:spPr>
            <a:xfrm>
              <a:off x="0" y="0"/>
              <a:ext cx="5238750" cy="3486150"/>
            </a:xfrm>
            <a:custGeom>
              <a:avLst/>
              <a:gdLst/>
              <a:ahLst/>
              <a:cxnLst/>
              <a:rect l="l" t="t" r="r" b="b"/>
              <a:pathLst>
                <a:path w="5238750" h="3486150">
                  <a:moveTo>
                    <a:pt x="0" y="0"/>
                  </a:moveTo>
                  <a:lnTo>
                    <a:pt x="5238750" y="0"/>
                  </a:lnTo>
                  <a:lnTo>
                    <a:pt x="5238750" y="3486150"/>
                  </a:lnTo>
                  <a:lnTo>
                    <a:pt x="0" y="3486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6B98E798-41DA-7D9A-E9D4-E1D0B732DC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4800" y="8562718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48740" y="668684"/>
            <a:ext cx="15590520" cy="5731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3600" b="1" dirty="0">
                <a:solidFill>
                  <a:srgbClr val="404041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Cebolla.</a:t>
            </a:r>
            <a:r>
              <a:rPr lang="en-US" sz="3600" dirty="0">
                <a:solidFill>
                  <a:srgbClr val="404041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 Es un excelente antibiótico.</a:t>
            </a:r>
          </a:p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3600" b="1" dirty="0">
                <a:solidFill>
                  <a:srgbClr val="404041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Vaporub. </a:t>
            </a:r>
            <a:r>
              <a:rPr lang="en-US" sz="3600" dirty="0">
                <a:solidFill>
                  <a:srgbClr val="404041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En la medicina popular se emplea contra vómito, náusea, infecciones del oído, dolor de muelas o garganta, quemaduras, dermatitis y como antiséptico. Descongestionante de las vías respiratorias, combate la tos seca y disminuye síntomas de resfriado.</a:t>
            </a:r>
          </a:p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Manzanilla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. Sedante, digestiva; antiespasmódica; carminativa, evita la expulsión de gases, desinfectante y antiséptica, expectorante.  Tonificante. Vasodilatadora. Antiinflamatoria. Colerética, activa la producción de bilis. Emenagoga, regulariza y facilita la menstruación. Cicatrizante.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839201" y="6601815"/>
            <a:ext cx="5105400" cy="2979897"/>
            <a:chOff x="0" y="0"/>
            <a:chExt cx="7377036" cy="4290720"/>
          </a:xfrm>
        </p:grpSpPr>
        <p:sp>
          <p:nvSpPr>
            <p:cNvPr id="4" name="Freeform 4" descr="Vaporub | SFC Plant Wiki"/>
            <p:cNvSpPr/>
            <p:nvPr/>
          </p:nvSpPr>
          <p:spPr>
            <a:xfrm>
              <a:off x="0" y="0"/>
              <a:ext cx="7377049" cy="4290695"/>
            </a:xfrm>
            <a:custGeom>
              <a:avLst/>
              <a:gdLst/>
              <a:ahLst/>
              <a:cxnLst/>
              <a:rect l="l" t="t" r="r" b="b"/>
              <a:pathLst>
                <a:path w="7377049" h="4290695">
                  <a:moveTo>
                    <a:pt x="0" y="0"/>
                  </a:moveTo>
                  <a:lnTo>
                    <a:pt x="7377049" y="0"/>
                  </a:lnTo>
                  <a:lnTo>
                    <a:pt x="7377049" y="4290695"/>
                  </a:lnTo>
                  <a:lnTo>
                    <a:pt x="0" y="42906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2819400" y="6601816"/>
            <a:ext cx="4478045" cy="2979934"/>
            <a:chOff x="0" y="0"/>
            <a:chExt cx="5970727" cy="3973246"/>
          </a:xfrm>
        </p:grpSpPr>
        <p:sp>
          <p:nvSpPr>
            <p:cNvPr id="6" name="Freeform 6" descr="7 usos de Vicks VapoRub increíbles"/>
            <p:cNvSpPr/>
            <p:nvPr/>
          </p:nvSpPr>
          <p:spPr>
            <a:xfrm>
              <a:off x="0" y="0"/>
              <a:ext cx="5970778" cy="3973195"/>
            </a:xfrm>
            <a:custGeom>
              <a:avLst/>
              <a:gdLst/>
              <a:ahLst/>
              <a:cxnLst/>
              <a:rect l="l" t="t" r="r" b="b"/>
              <a:pathLst>
                <a:path w="5970778" h="3973195">
                  <a:moveTo>
                    <a:pt x="0" y="0"/>
                  </a:moveTo>
                  <a:lnTo>
                    <a:pt x="5970778" y="0"/>
                  </a:lnTo>
                  <a:lnTo>
                    <a:pt x="5970778" y="3973195"/>
                  </a:lnTo>
                  <a:lnTo>
                    <a:pt x="0" y="39731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1"/>
              </a:stretch>
            </a:blipFill>
          </p:spPr>
        </p: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AD6B6012-815F-5C98-5FA5-DFC4D4CC57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0" y="8562718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5145" y="2158984"/>
            <a:ext cx="6562821" cy="4426768"/>
            <a:chOff x="0" y="0"/>
            <a:chExt cx="8750427" cy="590235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964750" cy="3979354"/>
            </a:xfrm>
            <a:custGeom>
              <a:avLst/>
              <a:gdLst/>
              <a:ahLst/>
              <a:cxnLst/>
              <a:rect l="l" t="t" r="r" b="b"/>
              <a:pathLst>
                <a:path w="7964750" h="3979354">
                  <a:moveTo>
                    <a:pt x="0" y="0"/>
                  </a:moveTo>
                  <a:lnTo>
                    <a:pt x="7964750" y="0"/>
                  </a:lnTo>
                  <a:lnTo>
                    <a:pt x="7964750" y="3979354"/>
                  </a:lnTo>
                  <a:lnTo>
                    <a:pt x="0" y="397935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4103" r="-1410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785673" y="1989677"/>
              <a:ext cx="7964754" cy="39126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7128"/>
                </a:lnSpc>
              </a:pPr>
              <a:r>
                <a:rPr lang="en-US" sz="6600" b="1" spc="-40" dirty="0">
                  <a:solidFill>
                    <a:srgbClr val="000000"/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7 Componentes del estado de salud y bienestar.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027499" y="942784"/>
            <a:ext cx="9923583" cy="7646384"/>
            <a:chOff x="0" y="0"/>
            <a:chExt cx="14630400" cy="12871958"/>
          </a:xfrm>
        </p:grpSpPr>
        <p:sp>
          <p:nvSpPr>
            <p:cNvPr id="6" name="Freeform 6" descr="Programa 309: Las 8 dimensiones de bienestar | apoyandofamilias"/>
            <p:cNvSpPr/>
            <p:nvPr/>
          </p:nvSpPr>
          <p:spPr>
            <a:xfrm>
              <a:off x="0" y="0"/>
              <a:ext cx="14630400" cy="12871958"/>
            </a:xfrm>
            <a:custGeom>
              <a:avLst/>
              <a:gdLst/>
              <a:ahLst/>
              <a:cxnLst/>
              <a:rect l="l" t="t" r="r" b="b"/>
              <a:pathLst>
                <a:path w="14630400" h="12871958">
                  <a:moveTo>
                    <a:pt x="0" y="0"/>
                  </a:moveTo>
                  <a:lnTo>
                    <a:pt x="14630400" y="0"/>
                  </a:lnTo>
                  <a:lnTo>
                    <a:pt x="14630400" y="12871958"/>
                  </a:lnTo>
                  <a:lnTo>
                    <a:pt x="0" y="128719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6869" t="-13105" r="-14994" b="-36772"/>
              </a:stretch>
            </a:blipFill>
          </p:spPr>
        </p: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6CC8386E-A6CA-ADAF-07C6-B36511F865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0" y="8589168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7"/>
            <a:ext cx="17016412" cy="1988345"/>
            <a:chOff x="0" y="-1"/>
            <a:chExt cx="22688549" cy="2651126"/>
          </a:xfrm>
        </p:grpSpPr>
        <p:sp>
          <p:nvSpPr>
            <p:cNvPr id="3" name="Freeform 3"/>
            <p:cNvSpPr/>
            <p:nvPr/>
          </p:nvSpPr>
          <p:spPr>
            <a:xfrm>
              <a:off x="1657349" y="-1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endParaRPr lang="es-MX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76200"/>
              <a:ext cx="21031200" cy="25749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7452"/>
                </a:lnSpc>
              </a:pPr>
              <a:r>
                <a:rPr lang="en-US" sz="6900" b="1" i="1" u="sng" spc="-42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ENFERMEDAD.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48740" y="2240937"/>
            <a:ext cx="15590520" cy="3462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0095" lvl="1" indent="-380048" algn="l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La OMS la define como:</a:t>
            </a:r>
          </a:p>
          <a:p>
            <a:pPr marL="760095" lvl="1" indent="-380048" algn="just">
              <a:lnSpc>
                <a:spcPts val="4536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"Alteración o desviación del estado fisiológico en una o varias partes del cuerpo, por causas en general conocidas, manifestada por síntomas y signos característicos, y cuya evolución es más o menos previsible". </a:t>
            </a:r>
          </a:p>
          <a:p>
            <a:pPr marL="760095" lvl="1" indent="-380048" algn="l">
              <a:lnSpc>
                <a:spcPts val="4536"/>
              </a:lnSpc>
            </a:pPr>
            <a:endParaRPr lang="en-US" sz="4200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5746594" y="5510813"/>
            <a:ext cx="6216806" cy="3823687"/>
            <a:chOff x="0" y="0"/>
            <a:chExt cx="8628253" cy="6462865"/>
          </a:xfrm>
        </p:grpSpPr>
        <p:sp>
          <p:nvSpPr>
            <p:cNvPr id="7" name="Freeform 7" descr="Coronavirus. Enfermedades emergentes, amenaza latente - Ciencia UNAM"/>
            <p:cNvSpPr/>
            <p:nvPr/>
          </p:nvSpPr>
          <p:spPr>
            <a:xfrm>
              <a:off x="0" y="0"/>
              <a:ext cx="8628253" cy="6462903"/>
            </a:xfrm>
            <a:custGeom>
              <a:avLst/>
              <a:gdLst/>
              <a:ahLst/>
              <a:cxnLst/>
              <a:rect l="l" t="t" r="r" b="b"/>
              <a:pathLst>
                <a:path w="8628253" h="6462903">
                  <a:moveTo>
                    <a:pt x="0" y="0"/>
                  </a:moveTo>
                  <a:lnTo>
                    <a:pt x="8628253" y="0"/>
                  </a:lnTo>
                  <a:lnTo>
                    <a:pt x="8628253" y="6462903"/>
                  </a:lnTo>
                  <a:lnTo>
                    <a:pt x="0" y="64629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9CD198D4-7521-1E4C-D4AD-93ADBD5C9B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0" y="8589168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7569" y="541953"/>
            <a:ext cx="7768304" cy="7335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2949" lvl="1" indent="-366474" algn="just">
              <a:lnSpc>
                <a:spcPts val="4374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Hay dos elementos, interrelacionados entre sí, pudiendo estar presentes uno o ambos en el proceso de enfermedad.</a:t>
            </a:r>
          </a:p>
          <a:p>
            <a:pPr marL="732949" lvl="1" indent="-366474" algn="just">
              <a:lnSpc>
                <a:spcPts val="4374"/>
              </a:lnSpc>
              <a:buFont typeface="Arial"/>
              <a:buChar char="•"/>
            </a:pPr>
            <a:r>
              <a:rPr lang="en-US" sz="4000" b="1" i="1" u="sng" dirty="0">
                <a:solidFill>
                  <a:srgbClr val="000000"/>
                </a:solidFill>
                <a:latin typeface="Arial" panose="020B0604020202020204" pitchFamily="34" charset="0"/>
                <a:ea typeface="Verdana Bold Italics"/>
                <a:cs typeface="Arial" panose="020B0604020202020204" pitchFamily="34" charset="0"/>
                <a:sym typeface="Verdana Bold Italics"/>
              </a:rPr>
              <a:t>Signo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: representa el "Indicio, señal de algo", siendo esta medible y valorable.</a:t>
            </a:r>
          </a:p>
          <a:p>
            <a:pPr marL="732949" lvl="1" indent="-366474" algn="just">
              <a:lnSpc>
                <a:spcPts val="4374"/>
              </a:lnSpc>
              <a:buFont typeface="Arial"/>
              <a:buChar char="•"/>
            </a:pPr>
            <a:r>
              <a:rPr lang="en-US" sz="4000" b="1" i="1" u="sng" dirty="0">
                <a:solidFill>
                  <a:srgbClr val="000000"/>
                </a:solidFill>
                <a:latin typeface="Arial" panose="020B0604020202020204" pitchFamily="34" charset="0"/>
                <a:ea typeface="Verdana Bold Italics"/>
                <a:cs typeface="Arial" panose="020B0604020202020204" pitchFamily="34" charset="0"/>
                <a:sym typeface="Verdana Bold Italics"/>
              </a:rPr>
              <a:t>Síntoma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rPr>
              <a:t>: el cual se entiende como la "Manifestación reveladora de una enfermedad", siendo algo subjetivo de la propia persona.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310534" y="982008"/>
            <a:ext cx="6771246" cy="4161492"/>
            <a:chOff x="0" y="0"/>
            <a:chExt cx="9631680" cy="6259855"/>
          </a:xfrm>
        </p:grpSpPr>
        <p:sp>
          <p:nvSpPr>
            <p:cNvPr id="4" name="Freeform 4" descr="🤢 Diferencias entre Signos y Síntomas 😵 EJEMPLOS 💥 [Fácil y Rápido] |  BIOLOGÍA | - YouTube"/>
            <p:cNvSpPr/>
            <p:nvPr/>
          </p:nvSpPr>
          <p:spPr>
            <a:xfrm>
              <a:off x="0" y="0"/>
              <a:ext cx="9631680" cy="6259830"/>
            </a:xfrm>
            <a:custGeom>
              <a:avLst/>
              <a:gdLst/>
              <a:ahLst/>
              <a:cxnLst/>
              <a:rect l="l" t="t" r="r" b="b"/>
              <a:pathLst>
                <a:path w="9631680" h="6259830">
                  <a:moveTo>
                    <a:pt x="0" y="0"/>
                  </a:moveTo>
                  <a:lnTo>
                    <a:pt x="9631680" y="0"/>
                  </a:lnTo>
                  <a:lnTo>
                    <a:pt x="9631680" y="6259830"/>
                  </a:lnTo>
                  <a:lnTo>
                    <a:pt x="0" y="6259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43589" r="-112598" b="-40411"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>
            <a:off x="9310534" y="5676900"/>
            <a:ext cx="7382028" cy="3112722"/>
            <a:chOff x="0" y="0"/>
            <a:chExt cx="11451107" cy="7027139"/>
          </a:xfrm>
        </p:grpSpPr>
        <p:sp>
          <p:nvSpPr>
            <p:cNvPr id="6" name="Freeform 6" descr="🤢 Diferencias entre Signos y Síntomas 😵 EJEMPLOS 💥 [Fácil y Rápido] |  BIOLOGÍA | - YouTube"/>
            <p:cNvSpPr/>
            <p:nvPr/>
          </p:nvSpPr>
          <p:spPr>
            <a:xfrm>
              <a:off x="0" y="0"/>
              <a:ext cx="11451082" cy="7027164"/>
            </a:xfrm>
            <a:custGeom>
              <a:avLst/>
              <a:gdLst/>
              <a:ahLst/>
              <a:cxnLst/>
              <a:rect l="l" t="t" r="r" b="b"/>
              <a:pathLst>
                <a:path w="11451082" h="7027164">
                  <a:moveTo>
                    <a:pt x="0" y="0"/>
                  </a:moveTo>
                  <a:lnTo>
                    <a:pt x="11451082" y="0"/>
                  </a:lnTo>
                  <a:lnTo>
                    <a:pt x="11451082" y="7027164"/>
                  </a:lnTo>
                  <a:lnTo>
                    <a:pt x="0" y="70271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01320" t="-43716" b="-40818"/>
              </a:stretch>
            </a:blipFill>
          </p:spPr>
        </p: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034135B8-260D-6570-F448-36C175EB5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00" y="8589168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7300" y="547688"/>
            <a:ext cx="15773400" cy="1988344"/>
            <a:chOff x="0" y="0"/>
            <a:chExt cx="21031200" cy="26511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6"/>
            </a:xfrm>
            <a:custGeom>
              <a:avLst/>
              <a:gdLst/>
              <a:ahLst/>
              <a:cxnLst/>
              <a:rect l="l" t="t" r="r" b="b"/>
              <a:pathLst>
                <a:path w="21031200" h="2651126">
                  <a:moveTo>
                    <a:pt x="0" y="0"/>
                  </a:moveTo>
                  <a:lnTo>
                    <a:pt x="21031200" y="0"/>
                  </a:lnTo>
                  <a:lnTo>
                    <a:pt x="2103120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</p:sp>
        <p:sp>
          <p:nvSpPr>
            <p:cNvPr id="4" name="TextBox 4"/>
            <p:cNvSpPr txBox="1"/>
            <p:nvPr/>
          </p:nvSpPr>
          <p:spPr>
            <a:xfrm>
              <a:off x="0" y="85725"/>
              <a:ext cx="21031200" cy="25654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7776"/>
                </a:lnSpc>
              </a:pPr>
              <a:r>
                <a:rPr lang="en-US" sz="7200" b="1" i="1" u="sng" spc="-43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T Rounds Condensed Bold Italics"/>
                  <a:ea typeface="TT Rounds Condensed Bold Italics"/>
                  <a:cs typeface="TT Rounds Condensed Bold Italics"/>
                  <a:sym typeface="TT Rounds Condensed Bold Italics"/>
                </a:rPr>
                <a:t>MODELO AGENTE-HUESPED-ENTORNO.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600200" y="3412021"/>
            <a:ext cx="15590520" cy="43583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14388" lvl="1" indent="-407194" algn="l">
              <a:lnSpc>
                <a:spcPts val="4860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También llamado </a:t>
            </a:r>
            <a:r>
              <a:rPr lang="en-US" sz="4000" b="1" u="sng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ecológico.</a:t>
            </a:r>
          </a:p>
          <a:p>
            <a:pPr marL="814388" lvl="1" indent="-407194" algn="l">
              <a:lnSpc>
                <a:spcPts val="4860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Es una teoría general de las causas múltiples de la enfermedad.</a:t>
            </a:r>
          </a:p>
          <a:p>
            <a:pPr marL="814388" lvl="1" indent="-407194" algn="l">
              <a:lnSpc>
                <a:spcPts val="4860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Se usa sobre todo para predecir la </a:t>
            </a: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ea typeface="Calibri (MS) Bold"/>
                <a:cs typeface="Arial" panose="020B0604020202020204" pitchFamily="34" charset="0"/>
                <a:sym typeface="Calibri (MS) Bold"/>
              </a:rPr>
              <a:t>enfermedad.</a:t>
            </a:r>
          </a:p>
          <a:p>
            <a:pPr marL="814388" lvl="1" indent="-407194" algn="l">
              <a:lnSpc>
                <a:spcPts val="4860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En el se identifican los factores de riesgo que derivan de las interacciones del agente, el huésped y el entorno ayuda a promover y mantener la salud. </a:t>
            </a:r>
          </a:p>
          <a:p>
            <a:pPr marL="814388" lvl="1" indent="-407194" algn="l">
              <a:lnSpc>
                <a:spcPts val="4860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El modelo consta de 3 elementos interactivos dinámicos.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7E349FC-F8D8-10A0-99F9-AE1B1AEE4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00" y="8589168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05600" y="876300"/>
            <a:ext cx="10208733" cy="7391400"/>
            <a:chOff x="0" y="0"/>
            <a:chExt cx="20470355" cy="13716000"/>
          </a:xfrm>
        </p:grpSpPr>
        <p:sp>
          <p:nvSpPr>
            <p:cNvPr id="3" name="Freeform 3" descr="TRIADA ECOLÓGICA: Definición, Elementos y Ejemplos"/>
            <p:cNvSpPr/>
            <p:nvPr/>
          </p:nvSpPr>
          <p:spPr>
            <a:xfrm>
              <a:off x="0" y="0"/>
              <a:ext cx="20470368" cy="13716000"/>
            </a:xfrm>
            <a:custGeom>
              <a:avLst/>
              <a:gdLst/>
              <a:ahLst/>
              <a:cxnLst/>
              <a:rect l="l" t="t" r="r" b="b"/>
              <a:pathLst>
                <a:path w="20470368" h="13716000">
                  <a:moveTo>
                    <a:pt x="0" y="0"/>
                  </a:moveTo>
                  <a:lnTo>
                    <a:pt x="20470368" y="0"/>
                  </a:lnTo>
                  <a:lnTo>
                    <a:pt x="20470368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1933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685800" y="3467100"/>
            <a:ext cx="8077200" cy="2564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960"/>
              </a:lnSpc>
            </a:pP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Calibri (MS)"/>
                <a:cs typeface="Arial" panose="020B0604020202020204" pitchFamily="34" charset="0"/>
                <a:sym typeface="Calibri (MS)"/>
              </a:rPr>
              <a:t>Cando las variables se Encuentros en equilibria, la salud se mateine; candor las variables se disequilibria, se produce la enfermedad.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90CBEBD-DDF3-A2AA-B9DB-58273DBDA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00" y="8589168"/>
            <a:ext cx="2314575" cy="122872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as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TM03457444[[fn=Base]]</Template>
  <TotalTime>181</TotalTime>
  <Words>2243</Words>
  <Application>Microsoft Office PowerPoint</Application>
  <PresentationFormat>Personalizado</PresentationFormat>
  <Paragraphs>149</Paragraphs>
  <Slides>49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49</vt:i4>
      </vt:variant>
    </vt:vector>
  </HeadingPairs>
  <TitlesOfParts>
    <vt:vector size="58" baseType="lpstr">
      <vt:lpstr>TT Rounds Condensed</vt:lpstr>
      <vt:lpstr>Verdana</vt:lpstr>
      <vt:lpstr>Arial</vt:lpstr>
      <vt:lpstr>Corbel</vt:lpstr>
      <vt:lpstr>TT Rounds Condensed Bold Italics</vt:lpstr>
      <vt:lpstr>Kenao Sans Serif</vt:lpstr>
      <vt:lpstr>TT Rounds Condensed Bold</vt:lpstr>
      <vt:lpstr>Calibri (MS)</vt:lpstr>
      <vt:lpstr>Base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SALUD, BIENESTAR Y ENFERMEDAD-2.pptx</dc:title>
  <dc:creator>MI PC</dc:creator>
  <cp:lastModifiedBy>MI PC</cp:lastModifiedBy>
  <cp:revision>2</cp:revision>
  <dcterms:created xsi:type="dcterms:W3CDTF">2006-08-16T00:00:00Z</dcterms:created>
  <dcterms:modified xsi:type="dcterms:W3CDTF">2026-07-30T20:20:31Z</dcterms:modified>
  <dc:identifier>DAHDOgi1WwU</dc:identifier>
</cp:coreProperties>
</file>